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6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1" r:id="rId3"/>
    <p:sldId id="508" r:id="rId4"/>
    <p:sldId id="531" r:id="rId5"/>
    <p:sldId id="532" r:id="rId6"/>
    <p:sldId id="533" r:id="rId7"/>
    <p:sldId id="515" r:id="rId8"/>
    <p:sldId id="517" r:id="rId9"/>
    <p:sldId id="511" r:id="rId10"/>
    <p:sldId id="540" r:id="rId11"/>
    <p:sldId id="512" r:id="rId12"/>
    <p:sldId id="513" r:id="rId13"/>
    <p:sldId id="516" r:id="rId14"/>
    <p:sldId id="483" r:id="rId15"/>
    <p:sldId id="475" r:id="rId16"/>
    <p:sldId id="474" r:id="rId17"/>
    <p:sldId id="535" r:id="rId18"/>
    <p:sldId id="537" r:id="rId19"/>
    <p:sldId id="541" r:id="rId20"/>
    <p:sldId id="460" r:id="rId21"/>
    <p:sldId id="503" r:id="rId22"/>
    <p:sldId id="456" r:id="rId23"/>
    <p:sldId id="542" r:id="rId24"/>
    <p:sldId id="454" r:id="rId25"/>
    <p:sldId id="523" r:id="rId26"/>
    <p:sldId id="522" r:id="rId27"/>
    <p:sldId id="464" r:id="rId28"/>
    <p:sldId id="530" r:id="rId29"/>
    <p:sldId id="487" r:id="rId30"/>
    <p:sldId id="527" r:id="rId31"/>
    <p:sldId id="499" r:id="rId32"/>
    <p:sldId id="507" r:id="rId33"/>
    <p:sldId id="505" r:id="rId34"/>
    <p:sldId id="506" r:id="rId35"/>
    <p:sldId id="519" r:id="rId36"/>
    <p:sldId id="367" r:id="rId37"/>
  </p:sldIdLst>
  <p:sldSz cx="9144000" cy="5143500" type="screen16x9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D95E8-8273-44BB-A11C-5291A45AC9C4}" v="81" dt="2020-11-20T21:54:32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176" autoAdjust="0"/>
    <p:restoredTop sz="93706" autoAdjust="0"/>
  </p:normalViewPr>
  <p:slideViewPr>
    <p:cSldViewPr>
      <p:cViewPr varScale="1">
        <p:scale>
          <a:sx n="88" d="100"/>
          <a:sy n="88" d="100"/>
        </p:scale>
        <p:origin x="-558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4"/>
    </p:cViewPr>
  </p:sorterViewPr>
  <p:notesViewPr>
    <p:cSldViewPr>
      <p:cViewPr varScale="1">
        <p:scale>
          <a:sx n="50" d="100"/>
          <a:sy n="50" d="100"/>
        </p:scale>
        <p:origin x="-2916" y="-90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3AA45-563C-437E-890C-BCDD49A0E753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FEB890-B47C-4321-80CF-535960E9478D}">
      <dgm:prSet phldrT="[Text]"/>
      <dgm:spPr/>
      <dgm:t>
        <a:bodyPr/>
        <a:lstStyle/>
        <a:p>
          <a:r>
            <a:rPr lang="cs-CZ" dirty="0" smtClean="0"/>
            <a:t>Úvod</a:t>
          </a:r>
          <a:endParaRPr lang="cs-CZ" dirty="0"/>
        </a:p>
      </dgm:t>
    </dgm:pt>
    <dgm:pt modelId="{AF4BCBE3-D575-4B38-9480-62946F51A358}" type="parTrans" cxnId="{868A12E5-EE50-4887-A053-248AFC1B4629}">
      <dgm:prSet/>
      <dgm:spPr/>
      <dgm:t>
        <a:bodyPr/>
        <a:lstStyle/>
        <a:p>
          <a:endParaRPr lang="cs-CZ"/>
        </a:p>
      </dgm:t>
    </dgm:pt>
    <dgm:pt modelId="{76884433-BFE6-4FC3-B678-BA81D1D20EB9}" type="sibTrans" cxnId="{868A12E5-EE50-4887-A053-248AFC1B4629}">
      <dgm:prSet/>
      <dgm:spPr/>
      <dgm:t>
        <a:bodyPr/>
        <a:lstStyle/>
        <a:p>
          <a:endParaRPr lang="cs-CZ"/>
        </a:p>
      </dgm:t>
    </dgm:pt>
    <dgm:pt modelId="{79F1FEB4-89DD-4C00-AFF0-19D862871B6B}">
      <dgm:prSet phldrT="[Text]"/>
      <dgm:spPr/>
      <dgm:t>
        <a:bodyPr/>
        <a:lstStyle/>
        <a:p>
          <a:r>
            <a:rPr lang="cs-CZ" dirty="0" smtClean="0"/>
            <a:t>Úvod k první volbě povolání</a:t>
          </a:r>
          <a:endParaRPr lang="cs-CZ" dirty="0"/>
        </a:p>
      </dgm:t>
    </dgm:pt>
    <dgm:pt modelId="{7011BEDB-5085-4B4B-AE74-B4ADC107F13E}" type="parTrans" cxnId="{9F31D8EA-2536-4401-9B5C-9E17B9A0BEC1}">
      <dgm:prSet/>
      <dgm:spPr/>
      <dgm:t>
        <a:bodyPr/>
        <a:lstStyle/>
        <a:p>
          <a:endParaRPr lang="cs-CZ"/>
        </a:p>
      </dgm:t>
    </dgm:pt>
    <dgm:pt modelId="{42123F81-579F-4BEC-9925-B1B61620ABF3}" type="sibTrans" cxnId="{9F31D8EA-2536-4401-9B5C-9E17B9A0BEC1}">
      <dgm:prSet/>
      <dgm:spPr/>
      <dgm:t>
        <a:bodyPr/>
        <a:lstStyle/>
        <a:p>
          <a:endParaRPr lang="cs-CZ"/>
        </a:p>
      </dgm:t>
    </dgm:pt>
    <dgm:pt modelId="{A71FDDF8-751A-4785-AE63-C0FCA107C0F0}">
      <dgm:prSet phldrT="[Text]"/>
      <dgm:spPr/>
      <dgm:t>
        <a:bodyPr/>
        <a:lstStyle/>
        <a:p>
          <a:r>
            <a:rPr lang="cs-CZ" dirty="0" smtClean="0"/>
            <a:t>Hra</a:t>
          </a:r>
          <a:endParaRPr lang="cs-CZ" dirty="0"/>
        </a:p>
      </dgm:t>
    </dgm:pt>
    <dgm:pt modelId="{457AEF92-58E4-439C-A230-21DACF884DAA}" type="parTrans" cxnId="{A61C17BA-5454-4357-B415-B04862270915}">
      <dgm:prSet/>
      <dgm:spPr/>
      <dgm:t>
        <a:bodyPr/>
        <a:lstStyle/>
        <a:p>
          <a:endParaRPr lang="cs-CZ"/>
        </a:p>
      </dgm:t>
    </dgm:pt>
    <dgm:pt modelId="{CDAE7B48-2E8B-454C-952A-3B9FC9687F23}" type="sibTrans" cxnId="{A61C17BA-5454-4357-B415-B04862270915}">
      <dgm:prSet/>
      <dgm:spPr/>
      <dgm:t>
        <a:bodyPr/>
        <a:lstStyle/>
        <a:p>
          <a:endParaRPr lang="cs-CZ"/>
        </a:p>
      </dgm:t>
    </dgm:pt>
    <dgm:pt modelId="{2522FFE9-E176-48F8-8D20-9AF4ED611720}">
      <dgm:prSet phldrT="[Text]"/>
      <dgm:spPr/>
      <dgm:t>
        <a:bodyPr/>
        <a:lstStyle/>
        <a:p>
          <a:r>
            <a:rPr lang="cs-CZ" dirty="0" smtClean="0"/>
            <a:t>Hra žáků po stanovenou dobu (</a:t>
          </a:r>
          <a:r>
            <a:rPr lang="cs-CZ" b="0" i="0" dirty="0" smtClean="0"/>
            <a:t>± </a:t>
          </a:r>
          <a:r>
            <a:rPr lang="cs-CZ" dirty="0" smtClean="0"/>
            <a:t>25 minut)</a:t>
          </a:r>
          <a:endParaRPr lang="cs-CZ" dirty="0"/>
        </a:p>
      </dgm:t>
    </dgm:pt>
    <dgm:pt modelId="{256ADDA3-F9BF-46C3-B4DA-3549006B1308}" type="parTrans" cxnId="{FBB806A2-0E94-4ADC-9042-EB0A0C3D4EB7}">
      <dgm:prSet/>
      <dgm:spPr/>
      <dgm:t>
        <a:bodyPr/>
        <a:lstStyle/>
        <a:p>
          <a:endParaRPr lang="cs-CZ"/>
        </a:p>
      </dgm:t>
    </dgm:pt>
    <dgm:pt modelId="{7FC0F580-0830-467E-AC45-21BE0E4F30F6}" type="sibTrans" cxnId="{FBB806A2-0E94-4ADC-9042-EB0A0C3D4EB7}">
      <dgm:prSet/>
      <dgm:spPr/>
      <dgm:t>
        <a:bodyPr/>
        <a:lstStyle/>
        <a:p>
          <a:endParaRPr lang="cs-CZ"/>
        </a:p>
      </dgm:t>
    </dgm:pt>
    <dgm:pt modelId="{A7730743-D268-45DF-96EF-18ABD4683615}">
      <dgm:prSet phldrT="[Text]"/>
      <dgm:spPr/>
      <dgm:t>
        <a:bodyPr/>
        <a:lstStyle/>
        <a:p>
          <a:r>
            <a:rPr lang="cs-CZ" dirty="0" smtClean="0"/>
            <a:t>Reflexe</a:t>
          </a:r>
          <a:endParaRPr lang="cs-CZ" dirty="0"/>
        </a:p>
      </dgm:t>
    </dgm:pt>
    <dgm:pt modelId="{5620BB9D-26AE-4146-80CF-149BC96F4969}" type="parTrans" cxnId="{DAA98B6B-AE1D-49A0-AB8F-7376993E1D7B}">
      <dgm:prSet/>
      <dgm:spPr/>
      <dgm:t>
        <a:bodyPr/>
        <a:lstStyle/>
        <a:p>
          <a:endParaRPr lang="cs-CZ"/>
        </a:p>
      </dgm:t>
    </dgm:pt>
    <dgm:pt modelId="{FF4068CF-6A89-4F50-9DFE-5116B5B9116F}" type="sibTrans" cxnId="{DAA98B6B-AE1D-49A0-AB8F-7376993E1D7B}">
      <dgm:prSet/>
      <dgm:spPr/>
      <dgm:t>
        <a:bodyPr/>
        <a:lstStyle/>
        <a:p>
          <a:endParaRPr lang="cs-CZ"/>
        </a:p>
      </dgm:t>
    </dgm:pt>
    <dgm:pt modelId="{5A28D535-5AAE-42DB-8739-F4C6E98F89DB}">
      <dgm:prSet phldrT="[Text]"/>
      <dgm:spPr/>
      <dgm:t>
        <a:bodyPr/>
        <a:lstStyle/>
        <a:p>
          <a:r>
            <a:rPr lang="cs-CZ" dirty="0" smtClean="0"/>
            <a:t>Reflexe, skupinová diskuse</a:t>
          </a:r>
          <a:endParaRPr lang="cs-CZ" dirty="0"/>
        </a:p>
      </dgm:t>
    </dgm:pt>
    <dgm:pt modelId="{EA3BADAB-E6F0-4B73-9AC9-948A0D7F43A4}" type="parTrans" cxnId="{4C09D758-996A-4194-B6D1-79CF63A1C147}">
      <dgm:prSet/>
      <dgm:spPr/>
      <dgm:t>
        <a:bodyPr/>
        <a:lstStyle/>
        <a:p>
          <a:endParaRPr lang="cs-CZ"/>
        </a:p>
      </dgm:t>
    </dgm:pt>
    <dgm:pt modelId="{52B20259-A2F1-449E-A3FE-14CABF5BE9A2}" type="sibTrans" cxnId="{4C09D758-996A-4194-B6D1-79CF63A1C147}">
      <dgm:prSet/>
      <dgm:spPr/>
      <dgm:t>
        <a:bodyPr/>
        <a:lstStyle/>
        <a:p>
          <a:endParaRPr lang="cs-CZ"/>
        </a:p>
      </dgm:t>
    </dgm:pt>
    <dgm:pt modelId="{DEC0DDC0-6F24-40AB-8D3A-A29742EE4EB6}">
      <dgm:prSet phldrT="[Text]"/>
      <dgm:spPr/>
      <dgm:t>
        <a:bodyPr/>
        <a:lstStyle/>
        <a:p>
          <a:r>
            <a:rPr lang="cs-CZ" dirty="0" smtClean="0"/>
            <a:t>Představení C-Game a rozdání žákovských kódů</a:t>
          </a:r>
          <a:endParaRPr lang="cs-CZ" dirty="0"/>
        </a:p>
      </dgm:t>
    </dgm:pt>
    <dgm:pt modelId="{64EA54FA-5A5E-4A84-977C-EB60F69AFE3F}" type="parTrans" cxnId="{F8163014-2B50-4747-9FF7-6E6D0118FC1D}">
      <dgm:prSet/>
      <dgm:spPr/>
      <dgm:t>
        <a:bodyPr/>
        <a:lstStyle/>
        <a:p>
          <a:endParaRPr lang="cs-CZ"/>
        </a:p>
      </dgm:t>
    </dgm:pt>
    <dgm:pt modelId="{9567A928-422C-431F-A218-97195CDFC1A9}" type="sibTrans" cxnId="{F8163014-2B50-4747-9FF7-6E6D0118FC1D}">
      <dgm:prSet/>
      <dgm:spPr/>
      <dgm:t>
        <a:bodyPr/>
        <a:lstStyle/>
        <a:p>
          <a:endParaRPr lang="cs-CZ"/>
        </a:p>
      </dgm:t>
    </dgm:pt>
    <dgm:pt modelId="{16E7E605-A219-494D-B1F4-8850982F8E04}">
      <dgm:prSet phldrT="[Text]"/>
      <dgm:spPr/>
      <dgm:t>
        <a:bodyPr/>
        <a:lstStyle/>
        <a:p>
          <a:r>
            <a:rPr lang="cs-CZ" dirty="0" smtClean="0"/>
            <a:t>Žáci si opíší výsledky z „Tvůj zájmový profil“ a povolání</a:t>
          </a:r>
          <a:endParaRPr lang="cs-CZ" dirty="0"/>
        </a:p>
      </dgm:t>
    </dgm:pt>
    <dgm:pt modelId="{8902D620-8055-47F9-B73E-833163E3F0FB}" type="parTrans" cxnId="{E4483EAC-07E9-4450-9E5A-B49B1A7994DF}">
      <dgm:prSet/>
      <dgm:spPr/>
      <dgm:t>
        <a:bodyPr/>
        <a:lstStyle/>
        <a:p>
          <a:endParaRPr lang="cs-CZ"/>
        </a:p>
      </dgm:t>
    </dgm:pt>
    <dgm:pt modelId="{8EDCEA42-5CDB-4DC1-967E-F11244C83BB9}" type="sibTrans" cxnId="{E4483EAC-07E9-4450-9E5A-B49B1A7994DF}">
      <dgm:prSet/>
      <dgm:spPr/>
      <dgm:t>
        <a:bodyPr/>
        <a:lstStyle/>
        <a:p>
          <a:endParaRPr lang="cs-CZ"/>
        </a:p>
      </dgm:t>
    </dgm:pt>
    <dgm:pt modelId="{BD790447-FA40-4856-A099-40C5E965B0E1}">
      <dgm:prSet phldrT="[Text]"/>
      <dgm:spPr/>
      <dgm:t>
        <a:bodyPr/>
        <a:lstStyle/>
        <a:p>
          <a:r>
            <a:rPr lang="cs-CZ" dirty="0" smtClean="0"/>
            <a:t>Závěrečné </a:t>
          </a:r>
          <a:r>
            <a:rPr lang="cs-CZ" dirty="0" smtClean="0"/>
            <a:t>shrnutí   &amp; Se zájemci individuální konzultace</a:t>
          </a:r>
          <a:endParaRPr lang="cs-CZ" dirty="0"/>
        </a:p>
      </dgm:t>
    </dgm:pt>
    <dgm:pt modelId="{962106E3-8D5B-46F1-96C3-6C9E88B8F471}" type="parTrans" cxnId="{AF96B9EC-840C-440A-AE0C-35E4592DDB70}">
      <dgm:prSet/>
      <dgm:spPr/>
      <dgm:t>
        <a:bodyPr/>
        <a:lstStyle/>
        <a:p>
          <a:endParaRPr lang="cs-CZ"/>
        </a:p>
      </dgm:t>
    </dgm:pt>
    <dgm:pt modelId="{FE2DA1D4-445E-4B15-93D8-5FE47C308807}" type="sibTrans" cxnId="{AF96B9EC-840C-440A-AE0C-35E4592DDB70}">
      <dgm:prSet/>
      <dgm:spPr/>
      <dgm:t>
        <a:bodyPr/>
        <a:lstStyle/>
        <a:p>
          <a:endParaRPr lang="cs-CZ"/>
        </a:p>
      </dgm:t>
    </dgm:pt>
    <dgm:pt modelId="{4166D5EA-9739-49DC-9DBC-07F875EBBAAA}" type="pres">
      <dgm:prSet presAssocID="{2E13AA45-563C-437E-890C-BCDD49A0E7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0E36B51-E6A0-42B5-86EB-FC7D8440F62C}" type="pres">
      <dgm:prSet presAssocID="{EEFEB890-B47C-4321-80CF-535960E9478D}" presName="composite" presStyleCnt="0"/>
      <dgm:spPr/>
    </dgm:pt>
    <dgm:pt modelId="{86C4AC46-3B03-49C0-A28A-45B722E18DBE}" type="pres">
      <dgm:prSet presAssocID="{EEFEB890-B47C-4321-80CF-535960E9478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77060F-DAC5-40C1-BD25-197BE4208F44}" type="pres">
      <dgm:prSet presAssocID="{EEFEB890-B47C-4321-80CF-535960E9478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F761EC-50E8-4321-84CC-124A442DC82D}" type="pres">
      <dgm:prSet presAssocID="{76884433-BFE6-4FC3-B678-BA81D1D20EB9}" presName="sp" presStyleCnt="0"/>
      <dgm:spPr/>
    </dgm:pt>
    <dgm:pt modelId="{40063B71-A8DF-4EA5-82BE-23275DCF7F55}" type="pres">
      <dgm:prSet presAssocID="{A71FDDF8-751A-4785-AE63-C0FCA107C0F0}" presName="composite" presStyleCnt="0"/>
      <dgm:spPr/>
    </dgm:pt>
    <dgm:pt modelId="{BDE829A3-67D3-417D-B3D2-72BC785B9FF9}" type="pres">
      <dgm:prSet presAssocID="{A71FDDF8-751A-4785-AE63-C0FCA107C0F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9E7830-B128-419C-99DB-E2FD5EEFCB43}" type="pres">
      <dgm:prSet presAssocID="{A71FDDF8-751A-4785-AE63-C0FCA107C0F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DCF3F7-F811-428D-838C-B90D5CA2588A}" type="pres">
      <dgm:prSet presAssocID="{CDAE7B48-2E8B-454C-952A-3B9FC9687F23}" presName="sp" presStyleCnt="0"/>
      <dgm:spPr/>
    </dgm:pt>
    <dgm:pt modelId="{E17E5C91-ED10-43BA-A507-74A80CC8874C}" type="pres">
      <dgm:prSet presAssocID="{A7730743-D268-45DF-96EF-18ABD4683615}" presName="composite" presStyleCnt="0"/>
      <dgm:spPr/>
    </dgm:pt>
    <dgm:pt modelId="{847E1D5F-0C2F-4101-A59A-3CA86FA50C21}" type="pres">
      <dgm:prSet presAssocID="{A7730743-D268-45DF-96EF-18ABD468361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BB937E-8C90-4AE2-89DE-C37B58C6E8ED}" type="pres">
      <dgm:prSet presAssocID="{A7730743-D268-45DF-96EF-18ABD468361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8163014-2B50-4747-9FF7-6E6D0118FC1D}" srcId="{EEFEB890-B47C-4321-80CF-535960E9478D}" destId="{DEC0DDC0-6F24-40AB-8D3A-A29742EE4EB6}" srcOrd="1" destOrd="0" parTransId="{64EA54FA-5A5E-4A84-977C-EB60F69AFE3F}" sibTransId="{9567A928-422C-431F-A218-97195CDFC1A9}"/>
    <dgm:cxn modelId="{0C630796-4B4C-4940-8510-6C68373AE3E9}" type="presOf" srcId="{79F1FEB4-89DD-4C00-AFF0-19D862871B6B}" destId="{AF77060F-DAC5-40C1-BD25-197BE4208F44}" srcOrd="0" destOrd="0" presId="urn:microsoft.com/office/officeart/2005/8/layout/chevron2"/>
    <dgm:cxn modelId="{DAA98B6B-AE1D-49A0-AB8F-7376993E1D7B}" srcId="{2E13AA45-563C-437E-890C-BCDD49A0E753}" destId="{A7730743-D268-45DF-96EF-18ABD4683615}" srcOrd="2" destOrd="0" parTransId="{5620BB9D-26AE-4146-80CF-149BC96F4969}" sibTransId="{FF4068CF-6A89-4F50-9DFE-5116B5B9116F}"/>
    <dgm:cxn modelId="{48068DF1-8EF9-4C8D-9182-4D89BF0AE110}" type="presOf" srcId="{A71FDDF8-751A-4785-AE63-C0FCA107C0F0}" destId="{BDE829A3-67D3-417D-B3D2-72BC785B9FF9}" srcOrd="0" destOrd="0" presId="urn:microsoft.com/office/officeart/2005/8/layout/chevron2"/>
    <dgm:cxn modelId="{AF96B9EC-840C-440A-AE0C-35E4592DDB70}" srcId="{A7730743-D268-45DF-96EF-18ABD4683615}" destId="{BD790447-FA40-4856-A099-40C5E965B0E1}" srcOrd="1" destOrd="0" parTransId="{962106E3-8D5B-46F1-96C3-6C9E88B8F471}" sibTransId="{FE2DA1D4-445E-4B15-93D8-5FE47C308807}"/>
    <dgm:cxn modelId="{B9AD35B1-9335-4142-B1A1-45DC621ED2F2}" type="presOf" srcId="{2522FFE9-E176-48F8-8D20-9AF4ED611720}" destId="{769E7830-B128-419C-99DB-E2FD5EEFCB43}" srcOrd="0" destOrd="0" presId="urn:microsoft.com/office/officeart/2005/8/layout/chevron2"/>
    <dgm:cxn modelId="{30FF53BE-E234-4FEF-8F6E-64E7E04B902B}" type="presOf" srcId="{5A28D535-5AAE-42DB-8739-F4C6E98F89DB}" destId="{CABB937E-8C90-4AE2-89DE-C37B58C6E8ED}" srcOrd="0" destOrd="0" presId="urn:microsoft.com/office/officeart/2005/8/layout/chevron2"/>
    <dgm:cxn modelId="{29866387-3DD0-49F1-804D-A16896E1872D}" type="presOf" srcId="{BD790447-FA40-4856-A099-40C5E965B0E1}" destId="{CABB937E-8C90-4AE2-89DE-C37B58C6E8ED}" srcOrd="0" destOrd="1" presId="urn:microsoft.com/office/officeart/2005/8/layout/chevron2"/>
    <dgm:cxn modelId="{9F31D8EA-2536-4401-9B5C-9E17B9A0BEC1}" srcId="{EEFEB890-B47C-4321-80CF-535960E9478D}" destId="{79F1FEB4-89DD-4C00-AFF0-19D862871B6B}" srcOrd="0" destOrd="0" parTransId="{7011BEDB-5085-4B4B-AE74-B4ADC107F13E}" sibTransId="{42123F81-579F-4BEC-9925-B1B61620ABF3}"/>
    <dgm:cxn modelId="{868A12E5-EE50-4887-A053-248AFC1B4629}" srcId="{2E13AA45-563C-437E-890C-BCDD49A0E753}" destId="{EEFEB890-B47C-4321-80CF-535960E9478D}" srcOrd="0" destOrd="0" parTransId="{AF4BCBE3-D575-4B38-9480-62946F51A358}" sibTransId="{76884433-BFE6-4FC3-B678-BA81D1D20EB9}"/>
    <dgm:cxn modelId="{E4483EAC-07E9-4450-9E5A-B49B1A7994DF}" srcId="{A71FDDF8-751A-4785-AE63-C0FCA107C0F0}" destId="{16E7E605-A219-494D-B1F4-8850982F8E04}" srcOrd="1" destOrd="0" parTransId="{8902D620-8055-47F9-B73E-833163E3F0FB}" sibTransId="{8EDCEA42-5CDB-4DC1-967E-F11244C83BB9}"/>
    <dgm:cxn modelId="{A9A66EC3-1DED-4525-B64B-853B5C22B9FE}" type="presOf" srcId="{DEC0DDC0-6F24-40AB-8D3A-A29742EE4EB6}" destId="{AF77060F-DAC5-40C1-BD25-197BE4208F44}" srcOrd="0" destOrd="1" presId="urn:microsoft.com/office/officeart/2005/8/layout/chevron2"/>
    <dgm:cxn modelId="{DBD51F7C-0B67-49E8-AF9B-977A0F046F3E}" type="presOf" srcId="{EEFEB890-B47C-4321-80CF-535960E9478D}" destId="{86C4AC46-3B03-49C0-A28A-45B722E18DBE}" srcOrd="0" destOrd="0" presId="urn:microsoft.com/office/officeart/2005/8/layout/chevron2"/>
    <dgm:cxn modelId="{7A77BC27-DD11-4321-AB61-8C3D4F159C7C}" type="presOf" srcId="{16E7E605-A219-494D-B1F4-8850982F8E04}" destId="{769E7830-B128-419C-99DB-E2FD5EEFCB43}" srcOrd="0" destOrd="1" presId="urn:microsoft.com/office/officeart/2005/8/layout/chevron2"/>
    <dgm:cxn modelId="{4C09D758-996A-4194-B6D1-79CF63A1C147}" srcId="{A7730743-D268-45DF-96EF-18ABD4683615}" destId="{5A28D535-5AAE-42DB-8739-F4C6E98F89DB}" srcOrd="0" destOrd="0" parTransId="{EA3BADAB-E6F0-4B73-9AC9-948A0D7F43A4}" sibTransId="{52B20259-A2F1-449E-A3FE-14CABF5BE9A2}"/>
    <dgm:cxn modelId="{59555693-3D97-46A0-A4C8-1474293687C1}" type="presOf" srcId="{A7730743-D268-45DF-96EF-18ABD4683615}" destId="{847E1D5F-0C2F-4101-A59A-3CA86FA50C21}" srcOrd="0" destOrd="0" presId="urn:microsoft.com/office/officeart/2005/8/layout/chevron2"/>
    <dgm:cxn modelId="{0295B54D-3037-4386-9D78-A1009DE3A867}" type="presOf" srcId="{2E13AA45-563C-437E-890C-BCDD49A0E753}" destId="{4166D5EA-9739-49DC-9DBC-07F875EBBAAA}" srcOrd="0" destOrd="0" presId="urn:microsoft.com/office/officeart/2005/8/layout/chevron2"/>
    <dgm:cxn modelId="{FBB806A2-0E94-4ADC-9042-EB0A0C3D4EB7}" srcId="{A71FDDF8-751A-4785-AE63-C0FCA107C0F0}" destId="{2522FFE9-E176-48F8-8D20-9AF4ED611720}" srcOrd="0" destOrd="0" parTransId="{256ADDA3-F9BF-46C3-B4DA-3549006B1308}" sibTransId="{7FC0F580-0830-467E-AC45-21BE0E4F30F6}"/>
    <dgm:cxn modelId="{A61C17BA-5454-4357-B415-B04862270915}" srcId="{2E13AA45-563C-437E-890C-BCDD49A0E753}" destId="{A71FDDF8-751A-4785-AE63-C0FCA107C0F0}" srcOrd="1" destOrd="0" parTransId="{457AEF92-58E4-439C-A230-21DACF884DAA}" sibTransId="{CDAE7B48-2E8B-454C-952A-3B9FC9687F23}"/>
    <dgm:cxn modelId="{39F3BD99-E1A8-4AC0-9F14-3ED3FE6AF55F}" type="presParOf" srcId="{4166D5EA-9739-49DC-9DBC-07F875EBBAAA}" destId="{10E36B51-E6A0-42B5-86EB-FC7D8440F62C}" srcOrd="0" destOrd="0" presId="urn:microsoft.com/office/officeart/2005/8/layout/chevron2"/>
    <dgm:cxn modelId="{62762242-DC75-4FCC-AA6C-51860932B42E}" type="presParOf" srcId="{10E36B51-E6A0-42B5-86EB-FC7D8440F62C}" destId="{86C4AC46-3B03-49C0-A28A-45B722E18DBE}" srcOrd="0" destOrd="0" presId="urn:microsoft.com/office/officeart/2005/8/layout/chevron2"/>
    <dgm:cxn modelId="{E45262E1-7C31-492B-99F7-6CF9C5834C9C}" type="presParOf" srcId="{10E36B51-E6A0-42B5-86EB-FC7D8440F62C}" destId="{AF77060F-DAC5-40C1-BD25-197BE4208F44}" srcOrd="1" destOrd="0" presId="urn:microsoft.com/office/officeart/2005/8/layout/chevron2"/>
    <dgm:cxn modelId="{0EC6F3C2-C6D6-4FA2-A427-BC0F322E5729}" type="presParOf" srcId="{4166D5EA-9739-49DC-9DBC-07F875EBBAAA}" destId="{3AF761EC-50E8-4321-84CC-124A442DC82D}" srcOrd="1" destOrd="0" presId="urn:microsoft.com/office/officeart/2005/8/layout/chevron2"/>
    <dgm:cxn modelId="{ACBFEF74-C423-4799-8E6E-0A06C7F2F6AC}" type="presParOf" srcId="{4166D5EA-9739-49DC-9DBC-07F875EBBAAA}" destId="{40063B71-A8DF-4EA5-82BE-23275DCF7F55}" srcOrd="2" destOrd="0" presId="urn:microsoft.com/office/officeart/2005/8/layout/chevron2"/>
    <dgm:cxn modelId="{BDF54BD7-1B99-412D-AA50-8145BE20BAB0}" type="presParOf" srcId="{40063B71-A8DF-4EA5-82BE-23275DCF7F55}" destId="{BDE829A3-67D3-417D-B3D2-72BC785B9FF9}" srcOrd="0" destOrd="0" presId="urn:microsoft.com/office/officeart/2005/8/layout/chevron2"/>
    <dgm:cxn modelId="{36BF2EE5-A817-4446-9C26-EF0DC42DD509}" type="presParOf" srcId="{40063B71-A8DF-4EA5-82BE-23275DCF7F55}" destId="{769E7830-B128-419C-99DB-E2FD5EEFCB43}" srcOrd="1" destOrd="0" presId="urn:microsoft.com/office/officeart/2005/8/layout/chevron2"/>
    <dgm:cxn modelId="{65F6604A-337B-4518-BEC3-7FB7E8235F76}" type="presParOf" srcId="{4166D5EA-9739-49DC-9DBC-07F875EBBAAA}" destId="{1BDCF3F7-F811-428D-838C-B90D5CA2588A}" srcOrd="3" destOrd="0" presId="urn:microsoft.com/office/officeart/2005/8/layout/chevron2"/>
    <dgm:cxn modelId="{9AB62D41-D6DE-4F0B-AC88-A75FE33F60B5}" type="presParOf" srcId="{4166D5EA-9739-49DC-9DBC-07F875EBBAAA}" destId="{E17E5C91-ED10-43BA-A507-74A80CC8874C}" srcOrd="4" destOrd="0" presId="urn:microsoft.com/office/officeart/2005/8/layout/chevron2"/>
    <dgm:cxn modelId="{52C34FFA-F036-432C-8DA8-EDAABA662445}" type="presParOf" srcId="{E17E5C91-ED10-43BA-A507-74A80CC8874C}" destId="{847E1D5F-0C2F-4101-A59A-3CA86FA50C21}" srcOrd="0" destOrd="0" presId="urn:microsoft.com/office/officeart/2005/8/layout/chevron2"/>
    <dgm:cxn modelId="{6B3F5A13-D883-4349-B959-94FC6FCBAC35}" type="presParOf" srcId="{E17E5C91-ED10-43BA-A507-74A80CC8874C}" destId="{CABB937E-8C90-4AE2-89DE-C37B58C6E8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4AC46-3B03-49C0-A28A-45B722E18DBE}">
      <dsp:nvSpPr>
        <dsp:cNvPr id="0" name=""/>
        <dsp:cNvSpPr/>
      </dsp:nvSpPr>
      <dsp:spPr>
        <a:xfrm rot="5400000">
          <a:off x="-204803" y="206069"/>
          <a:ext cx="1365354" cy="9557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Úvod</a:t>
          </a:r>
          <a:endParaRPr lang="cs-CZ" sz="2400" kern="1200" dirty="0"/>
        </a:p>
      </dsp:txBody>
      <dsp:txXfrm rot="-5400000">
        <a:off x="0" y="479140"/>
        <a:ext cx="955748" cy="409606"/>
      </dsp:txXfrm>
    </dsp:sp>
    <dsp:sp modelId="{AF77060F-DAC5-40C1-BD25-197BE4208F44}">
      <dsp:nvSpPr>
        <dsp:cNvPr id="0" name=""/>
        <dsp:cNvSpPr/>
      </dsp:nvSpPr>
      <dsp:spPr>
        <a:xfrm rot="5400000">
          <a:off x="4148933" y="-3191919"/>
          <a:ext cx="887480" cy="72738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Úvod k první volbě povolání</a:t>
          </a:r>
          <a:endParaRPr lang="cs-CZ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Představení C-Game a rozdání žákovských kódů</a:t>
          </a:r>
          <a:endParaRPr lang="cs-CZ" sz="2300" kern="1200" dirty="0"/>
        </a:p>
      </dsp:txBody>
      <dsp:txXfrm rot="-5400000">
        <a:off x="955748" y="44589"/>
        <a:ext cx="7230528" cy="800834"/>
      </dsp:txXfrm>
    </dsp:sp>
    <dsp:sp modelId="{BDE829A3-67D3-417D-B3D2-72BC785B9FF9}">
      <dsp:nvSpPr>
        <dsp:cNvPr id="0" name=""/>
        <dsp:cNvSpPr/>
      </dsp:nvSpPr>
      <dsp:spPr>
        <a:xfrm rot="5400000">
          <a:off x="-204803" y="1373944"/>
          <a:ext cx="1365354" cy="9557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Hra</a:t>
          </a:r>
          <a:endParaRPr lang="cs-CZ" sz="2400" kern="1200" dirty="0"/>
        </a:p>
      </dsp:txBody>
      <dsp:txXfrm rot="-5400000">
        <a:off x="0" y="1647015"/>
        <a:ext cx="955748" cy="409606"/>
      </dsp:txXfrm>
    </dsp:sp>
    <dsp:sp modelId="{769E7830-B128-419C-99DB-E2FD5EEFCB43}">
      <dsp:nvSpPr>
        <dsp:cNvPr id="0" name=""/>
        <dsp:cNvSpPr/>
      </dsp:nvSpPr>
      <dsp:spPr>
        <a:xfrm rot="5400000">
          <a:off x="4148933" y="-2024043"/>
          <a:ext cx="887480" cy="72738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Hra žáků po stanovenou dobu (</a:t>
          </a:r>
          <a:r>
            <a:rPr lang="cs-CZ" sz="2300" b="0" i="0" kern="1200" dirty="0" smtClean="0"/>
            <a:t>± </a:t>
          </a:r>
          <a:r>
            <a:rPr lang="cs-CZ" sz="2300" kern="1200" dirty="0" smtClean="0"/>
            <a:t>25 minut)</a:t>
          </a:r>
          <a:endParaRPr lang="cs-CZ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Žáci si opíší výsledky z „Tvůj zájmový profil“ a povolání</a:t>
          </a:r>
          <a:endParaRPr lang="cs-CZ" sz="2300" kern="1200" dirty="0"/>
        </a:p>
      </dsp:txBody>
      <dsp:txXfrm rot="-5400000">
        <a:off x="955748" y="1212465"/>
        <a:ext cx="7230528" cy="800834"/>
      </dsp:txXfrm>
    </dsp:sp>
    <dsp:sp modelId="{847E1D5F-0C2F-4101-A59A-3CA86FA50C21}">
      <dsp:nvSpPr>
        <dsp:cNvPr id="0" name=""/>
        <dsp:cNvSpPr/>
      </dsp:nvSpPr>
      <dsp:spPr>
        <a:xfrm rot="5400000">
          <a:off x="-204803" y="2541819"/>
          <a:ext cx="1365354" cy="9557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Reflexe</a:t>
          </a:r>
          <a:endParaRPr lang="cs-CZ" sz="2400" kern="1200" dirty="0"/>
        </a:p>
      </dsp:txBody>
      <dsp:txXfrm rot="-5400000">
        <a:off x="0" y="2814890"/>
        <a:ext cx="955748" cy="409606"/>
      </dsp:txXfrm>
    </dsp:sp>
    <dsp:sp modelId="{CABB937E-8C90-4AE2-89DE-C37B58C6E8ED}">
      <dsp:nvSpPr>
        <dsp:cNvPr id="0" name=""/>
        <dsp:cNvSpPr/>
      </dsp:nvSpPr>
      <dsp:spPr>
        <a:xfrm rot="5400000">
          <a:off x="4148933" y="-856168"/>
          <a:ext cx="887480" cy="72738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Reflexe, skupinová diskuse</a:t>
          </a:r>
          <a:endParaRPr lang="cs-CZ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Závěrečné </a:t>
          </a:r>
          <a:r>
            <a:rPr lang="cs-CZ" sz="2300" kern="1200" dirty="0" smtClean="0"/>
            <a:t>shrnutí   &amp; Se zájemci individuální konzultace</a:t>
          </a:r>
          <a:endParaRPr lang="cs-CZ" sz="2300" kern="1200" dirty="0"/>
        </a:p>
      </dsp:txBody>
      <dsp:txXfrm rot="-5400000">
        <a:off x="955748" y="2380340"/>
        <a:ext cx="7230528" cy="800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75BBF-10B9-4633-B21A-1F4B1A306CF4}" type="datetimeFigureOut">
              <a:rPr lang="cs-CZ" smtClean="0"/>
              <a:pPr/>
              <a:t>31. 10. 2023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A7175-5905-4B1D-9464-61159DF8D6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990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0240-6319-41F8-AE7C-663FD2B6B26A}" type="datetimeFigureOut">
              <a:rPr lang="cs-CZ" smtClean="0"/>
              <a:pPr/>
              <a:t>31. 10. 2023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3571-0CE8-4242-9183-F6020D201A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56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3571-0CE8-4242-9183-F6020D201A7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087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3571-0CE8-4242-9183-F6020D201A78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69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3571-0CE8-4242-9183-F6020D201A7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2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3571-0CE8-4242-9183-F6020D201A7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644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3571-0CE8-4242-9183-F6020D201A7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92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3571-0CE8-4242-9183-F6020D201A7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35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3571-0CE8-4242-9183-F6020D201A7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88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3571-0CE8-4242-9183-F6020D201A7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3571-0CE8-4242-9183-F6020D201A7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63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3571-0CE8-4242-9183-F6020D201A7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00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dirty="0"/>
              <a:t>Klepnutím lze upravit styl předlohy nadpisů.</a:t>
            </a:r>
            <a:endParaRPr kumimoji="0" lang="en-US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dirty="0"/>
              <a:t>Klepnutím lze upravit styl předlohy podnadpisů.</a:t>
            </a:r>
            <a:endParaRPr kumimoji="0" lang="en-US" dirty="0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535F3396-84E9-487F-84B3-3C9B9CDC22BB}" type="datetime1">
              <a:rPr lang="cs-CZ" smtClean="0"/>
              <a:pPr/>
              <a:t>31. 10. 2023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B0FBF575-5B8F-4B7E-AD4D-543C085682A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598"/>
            <a:ext cx="91440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0538"/>
            <a:ext cx="8681216" cy="118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114300"/>
            <a:ext cx="6635080" cy="74295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kumimoji="0" lang="en-GB" noProof="0" dirty="0" err="1"/>
              <a:t>Klepnutím</a:t>
            </a:r>
            <a:r>
              <a:rPr kumimoji="0" lang="en-GB" dirty="0"/>
              <a:t> </a:t>
            </a:r>
            <a:r>
              <a:rPr kumimoji="0" lang="en-GB" dirty="0" err="1"/>
              <a:t>lze</a:t>
            </a:r>
            <a:r>
              <a:rPr kumimoji="0" lang="en-GB" dirty="0"/>
              <a:t> </a:t>
            </a:r>
            <a:r>
              <a:rPr kumimoji="0" lang="en-GB" dirty="0" err="1"/>
              <a:t>upravit</a:t>
            </a:r>
            <a:r>
              <a:rPr kumimoji="0" lang="en-GB" dirty="0"/>
              <a:t> </a:t>
            </a:r>
            <a:r>
              <a:rPr kumimoji="0" lang="en-GB" dirty="0" err="1"/>
              <a:t>styl</a:t>
            </a:r>
            <a:r>
              <a:rPr kumimoji="0" lang="en-GB" dirty="0"/>
              <a:t> </a:t>
            </a:r>
            <a:r>
              <a:rPr kumimoji="0" lang="en-GB" dirty="0" err="1"/>
              <a:t>předlohy</a:t>
            </a:r>
            <a:r>
              <a:rPr kumimoji="0" lang="en-GB" dirty="0"/>
              <a:t> </a:t>
            </a:r>
            <a:r>
              <a:rPr kumimoji="0" lang="en-GB" dirty="0" err="1"/>
              <a:t>nadpisů</a:t>
            </a:r>
            <a:r>
              <a:rPr kumimoji="0" lang="en-GB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3519-7C06-474C-8019-65CE2FD99B37}" type="datetime1">
              <a:rPr lang="cs-CZ" smtClean="0"/>
              <a:pPr/>
              <a:t>31. 10. 2023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>
            <a:lvl2pPr marL="548640" indent="-27432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n-GB" noProof="0" dirty="0" err="1"/>
              <a:t>Klepnutím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 eaLnBrk="1" latinLnBrk="0" hangingPunct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 eaLnBrk="1" latinLnBrk="0" hangingPunct="1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 eaLnBrk="1" latinLnBrk="0" hangingPunct="1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 eaLnBrk="1" latinLnBrk="0" hangingPunct="1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kumimoji="0" lang="en-GB" noProof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478"/>
            <a:ext cx="1417910" cy="68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kumimoji="0" lang="en-GB" noProof="0" dirty="0" err="1"/>
              <a:t>Klepnutím</a:t>
            </a:r>
            <a:r>
              <a:rPr kumimoji="0" lang="en-GB" dirty="0"/>
              <a:t> </a:t>
            </a:r>
            <a:r>
              <a:rPr kumimoji="0" lang="en-GB" dirty="0" err="1"/>
              <a:t>lze</a:t>
            </a:r>
            <a:r>
              <a:rPr kumimoji="0" lang="en-GB" dirty="0"/>
              <a:t> </a:t>
            </a:r>
            <a:r>
              <a:rPr kumimoji="0" lang="en-GB" dirty="0" err="1"/>
              <a:t>upravit</a:t>
            </a:r>
            <a:r>
              <a:rPr kumimoji="0" lang="en-GB" dirty="0"/>
              <a:t> </a:t>
            </a:r>
            <a:r>
              <a:rPr kumimoji="0" lang="en-GB" dirty="0" err="1"/>
              <a:t>styl</a:t>
            </a:r>
            <a:r>
              <a:rPr kumimoji="0" lang="en-GB" dirty="0"/>
              <a:t> </a:t>
            </a:r>
            <a:r>
              <a:rPr kumimoji="0" lang="en-GB" dirty="0" err="1"/>
              <a:t>předlohy</a:t>
            </a:r>
            <a:r>
              <a:rPr kumimoji="0" lang="en-GB" dirty="0"/>
              <a:t> </a:t>
            </a:r>
            <a:r>
              <a:rPr kumimoji="0" lang="en-GB" dirty="0" err="1"/>
              <a:t>nadpisů</a:t>
            </a:r>
            <a:r>
              <a:rPr kumimoji="0" lang="en-GB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3519-7C06-474C-8019-65CE2FD99B37}" type="datetime1">
              <a:rPr lang="cs-CZ" smtClean="0"/>
              <a:pPr/>
              <a:t>31. 10. 2023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>
            <a:lvl2pPr marL="548640" indent="-27432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n-GB" noProof="0" dirty="0" err="1"/>
              <a:t>Klepnutím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 eaLnBrk="1" latinLnBrk="0" hangingPunct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 eaLnBrk="1" latinLnBrk="0" hangingPunct="1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 eaLnBrk="1" latinLnBrk="0" hangingPunct="1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 eaLnBrk="1" latinLnBrk="0" hangingPunct="1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kumimoji="0"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363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DBC5-BAA6-4639-B227-A7E6AF667582}" type="datetime1">
              <a:rPr lang="cs-CZ" smtClean="0"/>
              <a:pPr/>
              <a:t>31. 10. 2023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 noProof="0" dirty="0" err="1"/>
              <a:t>Klepnutím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 eaLnBrk="1" latinLnBrk="0" hangingPunct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 eaLnBrk="1" latinLnBrk="0" hangingPunct="1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 eaLnBrk="1" latinLnBrk="0" hangingPunct="1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 eaLnBrk="1" latinLnBrk="0" hangingPunct="1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kumimoji="0" 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19F4-5303-4077-BFEF-6AD16E42E94E}" type="datetime1">
              <a:rPr lang="cs-CZ" smtClean="0"/>
              <a:pPr/>
              <a:t>31. 10. 2023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kumimoji="0" lang="en-GB" noProof="0" dirty="0" err="1"/>
              <a:t>Klepnutím</a:t>
            </a:r>
            <a:r>
              <a:rPr kumimoji="0" lang="en-GB" dirty="0"/>
              <a:t> </a:t>
            </a:r>
            <a:r>
              <a:rPr kumimoji="0" lang="en-GB" dirty="0" err="1"/>
              <a:t>lze</a:t>
            </a:r>
            <a:r>
              <a:rPr kumimoji="0" lang="en-GB" dirty="0"/>
              <a:t> </a:t>
            </a:r>
            <a:r>
              <a:rPr kumimoji="0" lang="en-GB" dirty="0" err="1"/>
              <a:t>upravit</a:t>
            </a:r>
            <a:r>
              <a:rPr kumimoji="0" lang="en-GB" dirty="0"/>
              <a:t> </a:t>
            </a:r>
            <a:r>
              <a:rPr kumimoji="0" lang="en-GB" dirty="0" err="1"/>
              <a:t>styl</a:t>
            </a:r>
            <a:r>
              <a:rPr kumimoji="0" lang="en-GB" dirty="0"/>
              <a:t> </a:t>
            </a:r>
            <a:r>
              <a:rPr kumimoji="0" lang="en-GB" dirty="0" err="1"/>
              <a:t>předlohy</a:t>
            </a:r>
            <a:r>
              <a:rPr kumimoji="0" lang="en-GB" dirty="0"/>
              <a:t> </a:t>
            </a:r>
            <a:r>
              <a:rPr kumimoji="0" lang="en-GB" dirty="0" err="1"/>
              <a:t>nadpisů</a:t>
            </a:r>
            <a:r>
              <a:rPr kumimoji="0" lang="en-GB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6619-107B-43D8-BC6C-0A81398A12ED}" type="datetime1">
              <a:rPr lang="cs-CZ" smtClean="0"/>
              <a:pPr/>
              <a:t>31. 10. 2023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4295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9916-6EA7-4FE9-AF3E-827F1C5A3728}" type="datetime1">
              <a:rPr lang="cs-CZ" smtClean="0"/>
              <a:pPr/>
              <a:t>31. 10. 2023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4295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1DD416-AEC5-48AD-A404-67226AC0AAAD}" type="datetime1">
              <a:rPr lang="cs-CZ" smtClean="0"/>
              <a:pPr/>
              <a:t>31. 10. 2023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FBF575-5B8F-4B7E-AD4D-543C085682A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42959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805" r:id="rId3"/>
    <p:sldLayoutId id="2147483804" r:id="rId4"/>
    <p:sldLayoutId id="2147483800" r:id="rId5"/>
    <p:sldLayoutId id="2147483802" r:id="rId6"/>
    <p:sldLayoutId id="2147483803" r:id="rId7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lay.c-game.e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ct.c-game.cz/cz/webinar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ject.c-game.cz/" TargetMode="External"/><Relationship Id="rId4" Type="http://schemas.openxmlformats.org/officeDocument/2006/relationships/hyperlink" Target="https://play.c-game.e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docplayer.cz/3818568-Hollandova-teorie-profesniho-vyvoje-prirucka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docplayer.cz/3818568-Hollandova-teorie-profesniho-vyvoje-prirucka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docplayer.cz/3818568-Hollandova-teorie-profesniho-vyvoje-priruck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player.cz/3818568-Hollandova-teorie-profesniho-vyvoje-prirucka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bystrice.cz/images/dokumenty/holland_typology.pd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zsbystrice.cz/images/dokumenty/holland_typology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estakzamestnani.cz/" TargetMode="External"/><Relationship Id="rId2" Type="http://schemas.openxmlformats.org/officeDocument/2006/relationships/hyperlink" Target="https://www.mujzivotposkol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043608" y="2931790"/>
            <a:ext cx="6858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C-</a:t>
            </a:r>
            <a:r>
              <a:rPr lang="cs-CZ" sz="3600" dirty="0"/>
              <a:t>G</a:t>
            </a:r>
            <a:r>
              <a:rPr lang="en-US" sz="3600" dirty="0" err="1"/>
              <a:t>ame</a:t>
            </a:r>
            <a:r>
              <a:rPr lang="cs-CZ" sz="3600" dirty="0"/>
              <a:t>: Hra s náplní kariérového poradenství ve městě plném </a:t>
            </a:r>
            <a:r>
              <a:rPr lang="cs-CZ" sz="3600" dirty="0" smtClean="0"/>
              <a:t>povolání</a:t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endParaRPr lang="en-US" sz="2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67544" y="4160747"/>
            <a:ext cx="6676527" cy="726635"/>
          </a:xfrm>
        </p:spPr>
        <p:txBody>
          <a:bodyPr>
            <a:noAutofit/>
          </a:bodyPr>
          <a:lstStyle/>
          <a:p>
            <a:pPr algn="l"/>
            <a:r>
              <a:rPr lang="cs-CZ" sz="1600" dirty="0"/>
              <a:t>Zuzana Freibergová</a:t>
            </a:r>
            <a:br>
              <a:rPr lang="cs-CZ" sz="1600" dirty="0"/>
            </a:br>
            <a:r>
              <a:rPr lang="cs-CZ" sz="1600" dirty="0"/>
              <a:t>Středisko podpory poradenských služeb Národního vzdělávacího fondu, </a:t>
            </a:r>
            <a:r>
              <a:rPr lang="cs-CZ" sz="1600" dirty="0" smtClean="0"/>
              <a:t>o.p.s. Asociace </a:t>
            </a:r>
            <a:r>
              <a:rPr lang="cs-CZ" sz="1600" dirty="0"/>
              <a:t>výchovných poradců, </a:t>
            </a:r>
            <a:r>
              <a:rPr lang="cs-CZ" sz="1600" dirty="0" err="1"/>
              <a:t>z.s</a:t>
            </a:r>
            <a:r>
              <a:rPr lang="cs-CZ" sz="1600" dirty="0"/>
              <a:t>.</a:t>
            </a:r>
            <a:endParaRPr lang="en-GB" sz="16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978475"/>
              </p:ext>
            </p:extLst>
          </p:nvPr>
        </p:nvGraphicFramePr>
        <p:xfrm>
          <a:off x="7740352" y="1347614"/>
          <a:ext cx="11049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name="Photo Editor Photo" r:id="rId4" imgW="3704762" imgH="4580952" progId="">
                  <p:embed/>
                </p:oleObj>
              </mc:Choice>
              <mc:Fallback>
                <p:oleObj name="Photo Editor Photo" r:id="rId4" imgW="3704762" imgH="4580952" progId="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1347614"/>
                        <a:ext cx="11049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65" y="4083918"/>
            <a:ext cx="1549529" cy="88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7614"/>
            <a:ext cx="3290118" cy="159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Vstup do </a:t>
            </a:r>
            <a:r>
              <a:rPr lang="cs-CZ" dirty="0" err="1" smtClean="0"/>
              <a:t>facilitátorského</a:t>
            </a:r>
            <a:r>
              <a:rPr lang="cs-CZ" dirty="0" smtClean="0"/>
              <a:t> „</a:t>
            </a:r>
            <a:r>
              <a:rPr lang="cs-CZ" dirty="0" err="1" smtClean="0"/>
              <a:t>back</a:t>
            </a:r>
            <a:r>
              <a:rPr lang="cs-CZ" dirty="0" smtClean="0"/>
              <a:t> </a:t>
            </a:r>
            <a:r>
              <a:rPr lang="cs-CZ" dirty="0" err="1" smtClean="0"/>
              <a:t>office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43558"/>
            <a:ext cx="6663529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4612934" y="2840501"/>
            <a:ext cx="172819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0" y="1419622"/>
            <a:ext cx="29878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Heslo zasláno z </a:t>
            </a:r>
          </a:p>
          <a:p>
            <a:pPr algn="ctr"/>
            <a:r>
              <a:rPr lang="cs-CZ" dirty="0" smtClean="0"/>
              <a:t>info@c-game.cz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2987824" y="1938660"/>
            <a:ext cx="1625110" cy="1081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87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 pro </a:t>
            </a:r>
            <a:r>
              <a:rPr lang="cs-CZ" dirty="0" err="1" smtClean="0"/>
              <a:t>facilitátora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8" y="1059582"/>
            <a:ext cx="8280920" cy="2279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97" y="2158697"/>
            <a:ext cx="3868539" cy="2759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vál 3"/>
          <p:cNvSpPr/>
          <p:nvPr/>
        </p:nvSpPr>
        <p:spPr>
          <a:xfrm>
            <a:off x="7164288" y="1635646"/>
            <a:ext cx="157683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6732240" y="2859782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435585" y="3435846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Příjmení žáků je sice povinná položka, nicméně doporučujeme uvádět jeho počáteční písmeno nebo zkratku.</a:t>
            </a:r>
            <a:endParaRPr lang="cs-CZ" sz="1600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2483768" y="4097565"/>
            <a:ext cx="1944216" cy="418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hry žáků lze stáhnout v </a:t>
            </a:r>
            <a:r>
              <a:rPr lang="cs-CZ" dirty="0" err="1" smtClean="0"/>
              <a:t>pdf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7574"/>
            <a:ext cx="2571677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53" y="987574"/>
            <a:ext cx="2602831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7574"/>
            <a:ext cx="2614748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Zaoblený obdélník 7"/>
          <p:cNvSpPr/>
          <p:nvPr/>
        </p:nvSpPr>
        <p:spPr>
          <a:xfrm>
            <a:off x="1655507" y="1057898"/>
            <a:ext cx="1383715" cy="510778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RIASEC</a:t>
            </a:r>
            <a:endParaRPr lang="cs-CZ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164288" y="1057898"/>
            <a:ext cx="1383715" cy="510778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Budovy</a:t>
            </a:r>
            <a:endParaRPr lang="cs-CZ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482771" y="1057898"/>
            <a:ext cx="1383715" cy="510778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Povolání</a:t>
            </a:r>
            <a:endParaRPr lang="cs-CZ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7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https://play.c-game.eu</a:t>
            </a:r>
            <a:r>
              <a:rPr lang="en-GB" dirty="0" smtClean="0">
                <a:hlinkClick r:id="rId2"/>
              </a:rPr>
              <a:t>/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114800" cy="37033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Vstupte do </a:t>
            </a:r>
            <a:r>
              <a:rPr lang="cs-CZ" sz="2800" dirty="0" err="1" smtClean="0"/>
              <a:t>facilitátorského</a:t>
            </a:r>
            <a:r>
              <a:rPr lang="cs-CZ" sz="2800" dirty="0" smtClean="0"/>
              <a:t> </a:t>
            </a:r>
            <a:r>
              <a:rPr lang="cs-CZ" sz="2800" dirty="0" smtClean="0"/>
              <a:t>prostředí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Heslo zasláno jménem </a:t>
            </a:r>
            <a:r>
              <a:rPr lang="cs-CZ" sz="2800" dirty="0" err="1" smtClean="0"/>
              <a:t>CGame</a:t>
            </a:r>
            <a:r>
              <a:rPr lang="cs-CZ" sz="2800" dirty="0" smtClean="0"/>
              <a:t> Team z adresy 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info@c-game.cz</a:t>
            </a:r>
            <a:endParaRPr lang="cs-CZ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36" y="915566"/>
            <a:ext cx="394186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5839370" y="3003798"/>
            <a:ext cx="172819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25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Reflexe po C-Game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987574"/>
            <a:ext cx="8579296" cy="3961606"/>
          </a:xfrm>
        </p:spPr>
        <p:txBody>
          <a:bodyPr>
            <a:normAutofit/>
          </a:bodyPr>
          <a:lstStyle/>
          <a:p>
            <a:endParaRPr lang="cs-CZ" sz="3200" b="1" dirty="0" smtClean="0"/>
          </a:p>
          <a:p>
            <a:pPr marL="0" indent="0">
              <a:buNone/>
            </a:pPr>
            <a:r>
              <a:rPr lang="cs-CZ" sz="3200" b="1" dirty="0" smtClean="0"/>
              <a:t>Reflexe je důležitější, než hra samotná!</a:t>
            </a:r>
          </a:p>
          <a:p>
            <a:r>
              <a:rPr lang="cs-CZ" sz="3200" dirty="0" smtClean="0"/>
              <a:t>skupinová diskuse a aktivity</a:t>
            </a:r>
          </a:p>
          <a:p>
            <a:r>
              <a:rPr lang="cs-CZ" sz="3200" dirty="0" smtClean="0"/>
              <a:t>individuální konzultace</a:t>
            </a:r>
          </a:p>
        </p:txBody>
      </p:sp>
    </p:spTree>
    <p:extLst>
      <p:ext uri="{BB962C8B-B14F-4D97-AF65-F5344CB8AC3E}">
        <p14:creationId xmlns:p14="http://schemas.microsoft.com/office/powerpoint/2010/main" val="360064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fáze aktivity se C-Game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15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1459941"/>
              </p:ext>
            </p:extLst>
          </p:nvPr>
        </p:nvGraphicFramePr>
        <p:xfrm>
          <a:off x="457200" y="1028352"/>
          <a:ext cx="8229600" cy="370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54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Úvod k první volbě povolání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Co je potřeba zvážit při rozhodování o volbě povolání?</a:t>
            </a:r>
          </a:p>
          <a:p>
            <a:pPr lvl="1"/>
            <a:r>
              <a:rPr lang="cs-CZ" dirty="0" smtClean="0"/>
              <a:t>Situace na trhu práce</a:t>
            </a:r>
          </a:p>
          <a:p>
            <a:pPr lvl="1"/>
            <a:r>
              <a:rPr lang="cs-CZ" dirty="0" smtClean="0"/>
              <a:t>Finanční situaci rodinného zázemí</a:t>
            </a:r>
          </a:p>
          <a:p>
            <a:pPr lvl="1"/>
            <a:r>
              <a:rPr lang="cs-CZ" dirty="0" smtClean="0"/>
              <a:t>Výsledky studia </a:t>
            </a:r>
          </a:p>
          <a:p>
            <a:pPr lvl="1"/>
            <a:r>
              <a:rPr lang="cs-CZ" dirty="0" smtClean="0"/>
              <a:t>Zdravotní stav</a:t>
            </a:r>
          </a:p>
          <a:p>
            <a:r>
              <a:rPr lang="cs-CZ" dirty="0" smtClean="0"/>
              <a:t>Jakou mám představu o svém budoucím životě?</a:t>
            </a:r>
          </a:p>
          <a:p>
            <a:pPr lvl="1"/>
            <a:r>
              <a:rPr lang="cs-CZ" dirty="0" smtClean="0"/>
              <a:t>Učím se rád a chce se mi dál učit?</a:t>
            </a:r>
          </a:p>
          <a:p>
            <a:pPr lvl="1"/>
            <a:r>
              <a:rPr lang="cs-CZ" dirty="0" smtClean="0"/>
              <a:t>Kde, kdy, s kým, s čím chci pracovat?</a:t>
            </a:r>
          </a:p>
          <a:p>
            <a:pPr lvl="1"/>
            <a:r>
              <a:rPr lang="cs-CZ" dirty="0" smtClean="0"/>
              <a:t>V čem mi má moje povolání vyhovovat, přinést a nabídnout?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59832" y="4781264"/>
            <a:ext cx="389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https://project.c-game.cz/cz/webinare/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85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Kvíz 1. úrovně hry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0"/>
          <a:stretch/>
        </p:blipFill>
        <p:spPr bwMode="auto">
          <a:xfrm>
            <a:off x="2066746" y="865194"/>
            <a:ext cx="6609710" cy="4138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ovéPole 4"/>
          <p:cNvSpPr txBox="1"/>
          <p:nvPr/>
        </p:nvSpPr>
        <p:spPr>
          <a:xfrm>
            <a:off x="323528" y="1563638"/>
            <a:ext cx="151216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48 položkový kvíz vytvořený na základě </a:t>
            </a:r>
            <a:r>
              <a:rPr lang="cs-CZ" dirty="0" err="1" smtClean="0"/>
              <a:t>Hollandovy</a:t>
            </a:r>
            <a:r>
              <a:rPr lang="cs-CZ" dirty="0" smtClean="0"/>
              <a:t> typologie osobnosti a pracovního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24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smtClean="0"/>
              <a:t>jednotlivců </a:t>
            </a:r>
            <a:r>
              <a:rPr lang="cs-CZ" dirty="0" smtClean="0"/>
              <a:t>k …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Nakreslete si a napište protikladné pojmy</a:t>
            </a:r>
            <a:endParaRPr lang="en-GB" dirty="0"/>
          </a:p>
          <a:p>
            <a:endParaRPr lang="en-GB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499992" y="1977777"/>
            <a:ext cx="0" cy="16561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635896" y="2803190"/>
            <a:ext cx="16561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223634" y="1598176"/>
            <a:ext cx="55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věci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2634466"/>
            <a:ext cx="114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tvrdá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31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smtClean="0"/>
              <a:t>jednotlivců </a:t>
            </a:r>
            <a:r>
              <a:rPr lang="cs-CZ" dirty="0" smtClean="0"/>
              <a:t>k …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Napište, které profese vás napadají pro tyto 4 kategorie?</a:t>
            </a:r>
            <a:endParaRPr lang="en-GB" dirty="0"/>
          </a:p>
          <a:p>
            <a:endParaRPr lang="en-GB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499992" y="1977777"/>
            <a:ext cx="0" cy="16561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635896" y="2803190"/>
            <a:ext cx="16561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223634" y="1598176"/>
            <a:ext cx="55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věci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2634466"/>
            <a:ext cx="170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ideály, myšlenky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2634466"/>
            <a:ext cx="114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tvrdá data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69985" y="375037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09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C-Game partneři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51720" y="914400"/>
            <a:ext cx="6635080" cy="3703320"/>
          </a:xfrm>
        </p:spPr>
        <p:txBody>
          <a:bodyPr>
            <a:normAutofit/>
          </a:bodyPr>
          <a:lstStyle/>
          <a:p>
            <a:pPr>
              <a:tabLst>
                <a:tab pos="5737225" algn="l"/>
              </a:tabLst>
            </a:pPr>
            <a:endParaRPr lang="cs-CZ" dirty="0" smtClean="0"/>
          </a:p>
          <a:p>
            <a:pPr>
              <a:tabLst>
                <a:tab pos="5737225" algn="l"/>
              </a:tabLst>
            </a:pPr>
            <a:endParaRPr lang="cs-CZ" dirty="0" smtClean="0"/>
          </a:p>
          <a:p>
            <a:pPr>
              <a:tabLst>
                <a:tab pos="5737225" algn="l"/>
              </a:tabLst>
            </a:pPr>
            <a:endParaRPr lang="en-US" dirty="0" smtClean="0"/>
          </a:p>
          <a:p>
            <a:pPr>
              <a:spcBef>
                <a:spcPts val="0"/>
              </a:spcBef>
              <a:tabLst>
                <a:tab pos="3763963" algn="l"/>
              </a:tabLst>
            </a:pPr>
            <a:r>
              <a:rPr lang="cs-CZ" sz="1800" dirty="0" smtClean="0"/>
              <a:t>Asociace výchovných poradců, </a:t>
            </a:r>
            <a:r>
              <a:rPr lang="cs-CZ" sz="1800" dirty="0" err="1" smtClean="0"/>
              <a:t>z.s</a:t>
            </a:r>
            <a:r>
              <a:rPr lang="cs-CZ" sz="1800" dirty="0" smtClean="0"/>
              <a:t>.	ČR</a:t>
            </a:r>
          </a:p>
          <a:p>
            <a:pPr>
              <a:spcBef>
                <a:spcPts val="0"/>
              </a:spcBef>
              <a:tabLst>
                <a:tab pos="3763963" algn="l"/>
              </a:tabLst>
            </a:pPr>
            <a:r>
              <a:rPr lang="cs-CZ" sz="1800" dirty="0" smtClean="0"/>
              <a:t>Národní vzdělávací fond, </a:t>
            </a:r>
            <a:r>
              <a:rPr lang="cs-CZ" sz="1800" dirty="0" err="1" smtClean="0"/>
              <a:t>o.p.s</a:t>
            </a:r>
            <a:r>
              <a:rPr lang="cs-CZ" sz="1800" dirty="0" smtClean="0"/>
              <a:t>	ČR</a:t>
            </a:r>
          </a:p>
          <a:p>
            <a:pPr>
              <a:spcBef>
                <a:spcPts val="0"/>
              </a:spcBef>
              <a:tabLst>
                <a:tab pos="3763963" algn="l"/>
              </a:tabLst>
            </a:pPr>
            <a:r>
              <a:rPr lang="cs-CZ" sz="1800" dirty="0" err="1"/>
              <a:t>Znam</a:t>
            </a:r>
            <a:r>
              <a:rPr lang="cs-CZ" sz="1800" dirty="0"/>
              <a:t> i </a:t>
            </a:r>
            <a:r>
              <a:rPr lang="cs-CZ" sz="1800" dirty="0" err="1"/>
              <a:t>Moga</a:t>
            </a:r>
            <a:r>
              <a:rPr lang="cs-CZ" sz="1800" dirty="0"/>
              <a:t>	Bulharsko</a:t>
            </a:r>
          </a:p>
          <a:p>
            <a:pPr>
              <a:spcBef>
                <a:spcPts val="0"/>
              </a:spcBef>
              <a:tabLst>
                <a:tab pos="3763963" algn="l"/>
              </a:tabLst>
            </a:pPr>
            <a:r>
              <a:rPr lang="cs-CZ" sz="1800" dirty="0" smtClean="0"/>
              <a:t>K.A.B.A. Slovensko	Slovensko</a:t>
            </a:r>
          </a:p>
          <a:p>
            <a:pPr>
              <a:spcBef>
                <a:spcPts val="0"/>
              </a:spcBef>
              <a:tabLst>
                <a:tab pos="3763963" algn="l"/>
              </a:tabLst>
            </a:pPr>
            <a:r>
              <a:rPr lang="cs-CZ" sz="1800" dirty="0" err="1" smtClean="0"/>
              <a:t>TeCeMko</a:t>
            </a:r>
            <a:r>
              <a:rPr lang="cs-CZ" sz="1800" dirty="0" smtClean="0"/>
              <a:t>	Slovensko</a:t>
            </a:r>
          </a:p>
          <a:p>
            <a:pPr>
              <a:spcBef>
                <a:spcPts val="0"/>
              </a:spcBef>
              <a:tabLst>
                <a:tab pos="3763963" algn="l"/>
              </a:tabLst>
            </a:pPr>
            <a:r>
              <a:rPr lang="cs-CZ" sz="1800" dirty="0" smtClean="0"/>
              <a:t>ISON </a:t>
            </a:r>
            <a:r>
              <a:rPr lang="cs-CZ" sz="1800" dirty="0" err="1" smtClean="0"/>
              <a:t>Psychometrica</a:t>
            </a:r>
            <a:r>
              <a:rPr lang="cs-CZ" sz="1800" dirty="0" smtClean="0"/>
              <a:t>	Řecko</a:t>
            </a:r>
          </a:p>
        </p:txBody>
      </p:sp>
      <p:pic>
        <p:nvPicPr>
          <p:cNvPr id="4" name="Obrázek 0" descr="C-Game logo all partn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05577"/>
            <a:ext cx="8136000" cy="106211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30000" y="4083918"/>
            <a:ext cx="389798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5737225" algn="l"/>
              </a:tabLst>
            </a:pPr>
            <a:r>
              <a:rPr lang="en-US" b="1" dirty="0" smtClean="0">
                <a:solidFill>
                  <a:schemeClr val="tx2"/>
                </a:solidFill>
                <a:hlinkClick r:id="rId4"/>
              </a:rPr>
              <a:t>https://</a:t>
            </a:r>
            <a:r>
              <a:rPr lang="cs-CZ" b="1" dirty="0" smtClean="0">
                <a:solidFill>
                  <a:schemeClr val="tx2"/>
                </a:solidFill>
                <a:hlinkClick r:id="rId4"/>
              </a:rPr>
              <a:t>play</a:t>
            </a:r>
            <a:r>
              <a:rPr lang="en-US" b="1" dirty="0" smtClean="0">
                <a:solidFill>
                  <a:schemeClr val="tx2"/>
                </a:solidFill>
                <a:hlinkClick r:id="rId4"/>
              </a:rPr>
              <a:t>.c-game.</a:t>
            </a:r>
            <a:r>
              <a:rPr lang="cs-CZ" b="1" smtClean="0">
                <a:solidFill>
                  <a:schemeClr val="tx2"/>
                </a:solidFill>
                <a:hlinkClick r:id="rId4"/>
              </a:rPr>
              <a:t>eu</a:t>
            </a:r>
            <a:r>
              <a:rPr lang="en-US" b="1" smtClean="0">
                <a:solidFill>
                  <a:schemeClr val="tx2"/>
                </a:solidFill>
                <a:hlinkClick r:id="rId4"/>
              </a:rPr>
              <a:t>/</a:t>
            </a:r>
            <a:r>
              <a:rPr lang="cs-CZ" b="1" dirty="0" smtClean="0">
                <a:solidFill>
                  <a:schemeClr val="tx2"/>
                </a:solidFill>
              </a:rPr>
              <a:t>  </a:t>
            </a:r>
            <a:r>
              <a:rPr lang="cs-CZ" b="1" dirty="0" smtClean="0"/>
              <a:t>- hra</a:t>
            </a:r>
            <a:endParaRPr lang="cs-CZ" b="1" dirty="0"/>
          </a:p>
          <a:p>
            <a:pPr>
              <a:tabLst>
                <a:tab pos="5737225" algn="l"/>
              </a:tabLst>
            </a:pPr>
            <a:r>
              <a:rPr lang="en-US" b="1" dirty="0">
                <a:hlinkClick r:id="rId5"/>
              </a:rPr>
              <a:t>https://project.c-game.cz</a:t>
            </a:r>
            <a:r>
              <a:rPr lang="en-US" b="1" dirty="0" smtClean="0">
                <a:hlinkClick r:id="rId5"/>
              </a:rPr>
              <a:t>/</a:t>
            </a:r>
            <a:r>
              <a:rPr lang="cs-CZ" b="1" dirty="0" smtClean="0"/>
              <a:t>  - o projektu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Základ </a:t>
            </a:r>
            <a:r>
              <a:rPr lang="cs-CZ" sz="2400" dirty="0" err="1" smtClean="0"/>
              <a:t>Hollandovy</a:t>
            </a:r>
            <a:r>
              <a:rPr lang="cs-CZ" sz="2400" dirty="0" smtClean="0"/>
              <a:t> typologie osobnosti a pracovního prostředí</a:t>
            </a:r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251519" y="1059582"/>
            <a:ext cx="3312369" cy="3672408"/>
          </a:xfrm>
        </p:spPr>
        <p:txBody>
          <a:bodyPr>
            <a:normAutofit/>
          </a:bodyPr>
          <a:lstStyle/>
          <a:p>
            <a:pPr marL="180975" indent="-180975">
              <a:spcBef>
                <a:spcPts val="1200"/>
              </a:spcBef>
            </a:pPr>
            <a:r>
              <a:rPr lang="cs-CZ" dirty="0" smtClean="0"/>
              <a:t>Pravděpodobnost spokojenosti při výkonu povolání </a:t>
            </a:r>
            <a:r>
              <a:rPr lang="cs-CZ" dirty="0" smtClean="0"/>
              <a:t>je ovlivněna mírou shody  typu osobnosti a typu pracovního prostředí.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92949" y="473199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MEZERA, A. </a:t>
            </a:r>
            <a:r>
              <a:rPr lang="cs-CZ" sz="1200" dirty="0" err="1" smtClean="0"/>
              <a:t>Hollandova</a:t>
            </a:r>
            <a:r>
              <a:rPr lang="cs-CZ" sz="1200" dirty="0" smtClean="0"/>
              <a:t> teorie profesního vývoje. </a:t>
            </a:r>
            <a:r>
              <a:rPr lang="cs-CZ" sz="1200" dirty="0"/>
              <a:t>Příručka. </a:t>
            </a:r>
            <a:r>
              <a:rPr lang="cs-CZ" sz="1200" dirty="0">
                <a:hlinkClick r:id="rId2"/>
              </a:rPr>
              <a:t>https://</a:t>
            </a:r>
            <a:r>
              <a:rPr lang="cs-CZ" sz="1200" dirty="0" smtClean="0">
                <a:hlinkClick r:id="rId2"/>
              </a:rPr>
              <a:t>docplayer.cz/3818568-Hollandova-teorie-profesniho-vyvoje-prirucka.html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3" b="-1"/>
          <a:stretch/>
        </p:blipFill>
        <p:spPr bwMode="auto">
          <a:xfrm>
            <a:off x="3687359" y="875876"/>
            <a:ext cx="4989097" cy="3856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155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Typy osobnosti a pracovního prostředí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altLang="cs-CZ" sz="2800" b="1" dirty="0"/>
              <a:t>R - Realistický </a:t>
            </a:r>
            <a:r>
              <a:rPr lang="cs-CZ" altLang="cs-CZ" sz="2800" b="1" dirty="0" smtClean="0"/>
              <a:t>/ praktický typ</a:t>
            </a:r>
          </a:p>
          <a:p>
            <a:pPr lvl="1"/>
            <a:r>
              <a:rPr lang="cs-CZ" altLang="cs-CZ" dirty="0" smtClean="0"/>
              <a:t>osobnost </a:t>
            </a:r>
            <a:r>
              <a:rPr lang="cs-CZ" altLang="cs-CZ" dirty="0"/>
              <a:t>s motorickou (manuální či manuálně technickou) životní </a:t>
            </a:r>
            <a:r>
              <a:rPr lang="cs-CZ" altLang="cs-CZ" dirty="0" smtClean="0"/>
              <a:t>orientací</a:t>
            </a:r>
          </a:p>
          <a:p>
            <a:pPr lvl="1"/>
            <a:r>
              <a:rPr lang="cs-CZ" altLang="cs-CZ" dirty="0" smtClean="0"/>
              <a:t>manuálně </a:t>
            </a:r>
            <a:r>
              <a:rPr lang="cs-CZ" altLang="cs-CZ" dirty="0"/>
              <a:t>technické prostředí: práce rukama, s nástroji, přístroji, stroji</a:t>
            </a:r>
          </a:p>
          <a:p>
            <a:r>
              <a:rPr lang="cs-CZ" altLang="cs-CZ" sz="2800" b="1" dirty="0" smtClean="0"/>
              <a:t>I </a:t>
            </a:r>
            <a:r>
              <a:rPr lang="cs-CZ" altLang="cs-CZ" sz="2800" b="1" dirty="0"/>
              <a:t>- Investigativní </a:t>
            </a:r>
            <a:r>
              <a:rPr lang="cs-CZ" altLang="cs-CZ" sz="2800" b="1" dirty="0" smtClean="0"/>
              <a:t>typ</a:t>
            </a:r>
          </a:p>
          <a:p>
            <a:pPr lvl="1"/>
            <a:r>
              <a:rPr lang="cs-CZ" altLang="cs-CZ" dirty="0" smtClean="0"/>
              <a:t>osobnost </a:t>
            </a:r>
            <a:r>
              <a:rPr lang="cs-CZ" altLang="cs-CZ" dirty="0"/>
              <a:t>s investigativní, či vědeckou životní </a:t>
            </a:r>
            <a:r>
              <a:rPr lang="cs-CZ" altLang="cs-CZ" dirty="0" smtClean="0"/>
              <a:t>orientací</a:t>
            </a:r>
          </a:p>
          <a:p>
            <a:pPr lvl="1"/>
            <a:r>
              <a:rPr lang="cs-CZ" altLang="cs-CZ" dirty="0" smtClean="0"/>
              <a:t>intelektuální </a:t>
            </a:r>
            <a:r>
              <a:rPr lang="cs-CZ" altLang="cs-CZ" dirty="0"/>
              <a:t>prostředí: zkoumání, vymýšlení, dedukování</a:t>
            </a:r>
          </a:p>
          <a:p>
            <a:r>
              <a:rPr lang="cs-CZ" altLang="cs-CZ" sz="2800" b="1" dirty="0" smtClean="0"/>
              <a:t>A </a:t>
            </a:r>
            <a:r>
              <a:rPr lang="cs-CZ" altLang="cs-CZ" sz="2800" b="1" dirty="0"/>
              <a:t>- Umělecký </a:t>
            </a:r>
            <a:r>
              <a:rPr lang="cs-CZ" altLang="cs-CZ" sz="2800" b="1" dirty="0" smtClean="0"/>
              <a:t>typ</a:t>
            </a:r>
          </a:p>
          <a:p>
            <a:pPr lvl="1"/>
            <a:r>
              <a:rPr lang="cs-CZ" altLang="cs-CZ" dirty="0" smtClean="0"/>
              <a:t>osobnost </a:t>
            </a:r>
            <a:r>
              <a:rPr lang="cs-CZ" altLang="cs-CZ" dirty="0"/>
              <a:t>s uměleckou životní </a:t>
            </a:r>
            <a:r>
              <a:rPr lang="cs-CZ" altLang="cs-CZ" dirty="0" smtClean="0"/>
              <a:t>orientací</a:t>
            </a:r>
          </a:p>
          <a:p>
            <a:pPr lvl="1"/>
            <a:r>
              <a:rPr lang="cs-CZ" altLang="cs-CZ" dirty="0" smtClean="0"/>
              <a:t>umělecké </a:t>
            </a:r>
            <a:r>
              <a:rPr lang="cs-CZ" altLang="cs-CZ" dirty="0"/>
              <a:t>prostředí: kreativita, tvořivost, umělecké sklony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65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Typy osobnosti a pracovního prostředí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altLang="cs-CZ" b="1" dirty="0" smtClean="0"/>
              <a:t>S </a:t>
            </a:r>
            <a:r>
              <a:rPr lang="cs-CZ" altLang="cs-CZ" b="1" dirty="0"/>
              <a:t>- Sociální </a:t>
            </a:r>
            <a:r>
              <a:rPr lang="cs-CZ" altLang="cs-CZ" b="1" dirty="0" smtClean="0"/>
              <a:t>typ</a:t>
            </a:r>
          </a:p>
          <a:p>
            <a:pPr lvl="1"/>
            <a:r>
              <a:rPr lang="cs-CZ" altLang="cs-CZ" sz="2200" dirty="0" smtClean="0"/>
              <a:t>osobnost </a:t>
            </a:r>
            <a:r>
              <a:rPr lang="cs-CZ" altLang="cs-CZ" sz="2200" dirty="0"/>
              <a:t>se sociální životní </a:t>
            </a:r>
            <a:r>
              <a:rPr lang="cs-CZ" altLang="cs-CZ" sz="2200" dirty="0" smtClean="0"/>
              <a:t>orientací</a:t>
            </a:r>
          </a:p>
          <a:p>
            <a:pPr lvl="1"/>
            <a:r>
              <a:rPr lang="cs-CZ" altLang="cs-CZ" sz="2200" dirty="0" smtClean="0"/>
              <a:t>sociální </a:t>
            </a:r>
            <a:r>
              <a:rPr lang="cs-CZ" altLang="cs-CZ" sz="2200" dirty="0"/>
              <a:t>prostředí: pomoc a péče o druhé</a:t>
            </a:r>
          </a:p>
          <a:p>
            <a:r>
              <a:rPr lang="cs-CZ" altLang="cs-CZ" b="1" dirty="0" smtClean="0"/>
              <a:t>E </a:t>
            </a:r>
            <a:r>
              <a:rPr lang="cs-CZ" altLang="cs-CZ" b="1" dirty="0"/>
              <a:t>- Podnikavý </a:t>
            </a:r>
            <a:r>
              <a:rPr lang="cs-CZ" altLang="cs-CZ" b="1" dirty="0" smtClean="0"/>
              <a:t>typ</a:t>
            </a:r>
          </a:p>
          <a:p>
            <a:pPr lvl="1"/>
            <a:r>
              <a:rPr lang="cs-CZ" altLang="cs-CZ" sz="2200" dirty="0" smtClean="0"/>
              <a:t>osobnost </a:t>
            </a:r>
            <a:r>
              <a:rPr lang="cs-CZ" altLang="cs-CZ" sz="2200" dirty="0"/>
              <a:t>s podnikavou životní </a:t>
            </a:r>
            <a:r>
              <a:rPr lang="cs-CZ" altLang="cs-CZ" sz="2200" dirty="0" smtClean="0"/>
              <a:t>orientací</a:t>
            </a:r>
          </a:p>
          <a:p>
            <a:pPr lvl="1"/>
            <a:r>
              <a:rPr lang="cs-CZ" altLang="cs-CZ" sz="2200" dirty="0" smtClean="0"/>
              <a:t>podnikavé </a:t>
            </a:r>
            <a:r>
              <a:rPr lang="cs-CZ" altLang="cs-CZ" sz="2200" dirty="0"/>
              <a:t>prostředí: konkurence, přesvědčování, motivace, politika</a:t>
            </a:r>
          </a:p>
          <a:p>
            <a:r>
              <a:rPr lang="cs-CZ" altLang="cs-CZ" b="1" dirty="0" smtClean="0"/>
              <a:t>C </a:t>
            </a:r>
            <a:r>
              <a:rPr lang="cs-CZ" altLang="cs-CZ" b="1" dirty="0"/>
              <a:t>- Konvenční </a:t>
            </a:r>
            <a:r>
              <a:rPr lang="cs-CZ" altLang="cs-CZ" b="1" dirty="0" smtClean="0"/>
              <a:t>/ tradiční typ</a:t>
            </a:r>
          </a:p>
          <a:p>
            <a:pPr lvl="1"/>
            <a:r>
              <a:rPr lang="cs-CZ" altLang="cs-CZ" sz="2200" dirty="0" smtClean="0"/>
              <a:t>osobnost </a:t>
            </a:r>
            <a:r>
              <a:rPr lang="cs-CZ" altLang="cs-CZ" sz="2200" dirty="0"/>
              <a:t>s konformní životní </a:t>
            </a:r>
            <a:r>
              <a:rPr lang="cs-CZ" altLang="cs-CZ" sz="2200" dirty="0" smtClean="0"/>
              <a:t>orientací </a:t>
            </a:r>
          </a:p>
          <a:p>
            <a:pPr lvl="1"/>
            <a:r>
              <a:rPr lang="cs-CZ" altLang="cs-CZ" sz="2200" dirty="0" smtClean="0"/>
              <a:t>konvenční </a:t>
            </a:r>
            <a:r>
              <a:rPr lang="cs-CZ" altLang="cs-CZ" sz="2200" dirty="0"/>
              <a:t>prostředí: kancelář, pravidla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20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Hollandův</a:t>
            </a:r>
            <a:r>
              <a:rPr lang="cs-CZ" dirty="0" smtClean="0"/>
              <a:t> hexagon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251519" y="1059582"/>
            <a:ext cx="3312369" cy="3672408"/>
          </a:xfrm>
        </p:spPr>
        <p:txBody>
          <a:bodyPr>
            <a:normAutofit fontScale="77500" lnSpcReduction="20000"/>
          </a:bodyPr>
          <a:lstStyle/>
          <a:p>
            <a:pPr marL="180975" indent="-180975">
              <a:spcBef>
                <a:spcPts val="1200"/>
              </a:spcBef>
            </a:pPr>
            <a:r>
              <a:rPr lang="cs-CZ" dirty="0"/>
              <a:t>Lidé ani pracovní prostředí obvykle nejsou vyhraněni výlučně jedním z těchto šesti znaků. </a:t>
            </a:r>
          </a:p>
          <a:p>
            <a:pPr marL="180975" indent="-180975">
              <a:spcBef>
                <a:spcPts val="1200"/>
              </a:spcBef>
            </a:pPr>
            <a:r>
              <a:rPr lang="cs-CZ" dirty="0" smtClean="0"/>
              <a:t>Obvykle se pracuje </a:t>
            </a:r>
            <a:r>
              <a:rPr lang="cs-CZ" dirty="0"/>
              <a:t>s trojicí písmen v pořadí převažujícího typu. </a:t>
            </a:r>
            <a:endParaRPr lang="cs-CZ" dirty="0" smtClean="0"/>
          </a:p>
          <a:p>
            <a:pPr marL="180975" indent="-180975">
              <a:spcBef>
                <a:spcPts val="1200"/>
              </a:spcBef>
            </a:pPr>
            <a:r>
              <a:rPr lang="cs-CZ" dirty="0" smtClean="0"/>
              <a:t>Např</a:t>
            </a:r>
            <a:r>
              <a:rPr lang="cs-CZ" dirty="0"/>
              <a:t>. člověk spadající do typu RIA rád pracuje rukama (R), má ale také sklon vymýšlet nové věci (I) a má i umělecké sklony (A</a:t>
            </a:r>
            <a:r>
              <a:rPr lang="cs-CZ" dirty="0" smtClean="0"/>
              <a:t>).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92949" y="473199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MEZERA, A. </a:t>
            </a:r>
            <a:r>
              <a:rPr lang="cs-CZ" sz="1200" dirty="0" err="1" smtClean="0"/>
              <a:t>Hollandova</a:t>
            </a:r>
            <a:r>
              <a:rPr lang="cs-CZ" sz="1200" dirty="0" smtClean="0"/>
              <a:t> teorie profesního vývoje. </a:t>
            </a:r>
            <a:r>
              <a:rPr lang="cs-CZ" sz="1200" dirty="0"/>
              <a:t>Příručka. </a:t>
            </a:r>
            <a:r>
              <a:rPr lang="cs-CZ" sz="1200" dirty="0">
                <a:hlinkClick r:id="rId2"/>
              </a:rPr>
              <a:t>https://</a:t>
            </a:r>
            <a:r>
              <a:rPr lang="cs-CZ" sz="1200" dirty="0" smtClean="0">
                <a:hlinkClick r:id="rId2"/>
              </a:rPr>
              <a:t>docplayer.cz/3818568-Hollandova-teorie-profesniho-vyvoje-prirucka.html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3" b="-1"/>
          <a:stretch/>
        </p:blipFill>
        <p:spPr bwMode="auto">
          <a:xfrm>
            <a:off x="3687359" y="875876"/>
            <a:ext cx="4989097" cy="3856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373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John </a:t>
            </a:r>
            <a:r>
              <a:rPr lang="cs-CZ" dirty="0" err="1" smtClean="0"/>
              <a:t>Lewis</a:t>
            </a:r>
            <a:r>
              <a:rPr lang="cs-CZ" dirty="0" smtClean="0"/>
              <a:t> </a:t>
            </a:r>
            <a:r>
              <a:rPr lang="cs-CZ" dirty="0" err="1" smtClean="0"/>
              <a:t>Holland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5554960" cy="3703320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 smtClean="0"/>
              <a:t>Americký psycholog</a:t>
            </a:r>
            <a:r>
              <a:rPr lang="cs-CZ" altLang="cs-CZ" dirty="0"/>
              <a:t>, pedagog</a:t>
            </a:r>
          </a:p>
          <a:p>
            <a:r>
              <a:rPr lang="cs-CZ" altLang="cs-CZ" dirty="0"/>
              <a:t>volba povolání: typologie osobnosti </a:t>
            </a:r>
            <a:br>
              <a:rPr lang="cs-CZ" altLang="cs-CZ" dirty="0"/>
            </a:br>
            <a:r>
              <a:rPr lang="cs-CZ" altLang="cs-CZ" dirty="0"/>
              <a:t>a pracovního prostředí - </a:t>
            </a:r>
            <a:r>
              <a:rPr lang="cs-CZ" dirty="0"/>
              <a:t>volba povolání ve shodě s </a:t>
            </a:r>
            <a:r>
              <a:rPr lang="cs-CZ" dirty="0" smtClean="0"/>
              <a:t>osobností.</a:t>
            </a:r>
            <a:endParaRPr lang="cs-CZ" dirty="0"/>
          </a:p>
          <a:p>
            <a:r>
              <a:rPr lang="cs-CZ" altLang="cs-CZ" dirty="0" smtClean="0"/>
              <a:t>ovlivnil </a:t>
            </a:r>
            <a:r>
              <a:rPr lang="cs-CZ" altLang="cs-CZ" dirty="0"/>
              <a:t>vývoj zájmových inventářů, kariérové diagnostiky, klasifikaci informací </a:t>
            </a:r>
            <a:r>
              <a:rPr lang="cs-CZ" altLang="cs-CZ" dirty="0" smtClean="0"/>
              <a:t>o světě práce a kariérové poradenství.</a:t>
            </a:r>
          </a:p>
          <a:p>
            <a:r>
              <a:rPr lang="cs-CZ" altLang="cs-CZ" dirty="0" smtClean="0"/>
              <a:t>nejcitovanější autor a jeho teorie je nejpoužívanější v kariérovém poradenství.</a:t>
            </a:r>
          </a:p>
          <a:p>
            <a:endParaRPr lang="cs-CZ" altLang="cs-CZ" dirty="0"/>
          </a:p>
        </p:txBody>
      </p:sp>
      <p:pic>
        <p:nvPicPr>
          <p:cNvPr id="6" name="Picture 2" descr="John L. Holland, Ph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 t="8167" r="16382" b="13229"/>
          <a:stretch/>
        </p:blipFill>
        <p:spPr bwMode="auto">
          <a:xfrm>
            <a:off x="6485860" y="1275906"/>
            <a:ext cx="1892596" cy="2775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ovéPole 4"/>
          <p:cNvSpPr txBox="1"/>
          <p:nvPr/>
        </p:nvSpPr>
        <p:spPr>
          <a:xfrm>
            <a:off x="6732240" y="418728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1919-2008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0171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Hollandovy</a:t>
            </a:r>
            <a:r>
              <a:rPr lang="cs-CZ" dirty="0" smtClean="0"/>
              <a:t> hypotézy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403361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Zkoumal životní dráhy dospělých a vyvodil z nich, že to, kde pracovali a jaké zastávali pozice do značné míry charakterizuje i je samotné. </a:t>
            </a:r>
            <a:endParaRPr lang="cs-CZ" dirty="0" smtClean="0"/>
          </a:p>
          <a:p>
            <a:r>
              <a:rPr lang="cs-CZ" dirty="0" smtClean="0"/>
              <a:t>Fungující </a:t>
            </a:r>
            <a:r>
              <a:rPr lang="cs-CZ" dirty="0"/>
              <a:t>pracovní týmy jsou obvykle složeny z osobností stejného typu. Neznamená to, že všichni učitelé nebo architekti jsou stejní, ale že mají stejné určité charakteristiky osobnosti.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základě svých výzkumů definoval 6 typů osobnosti, kterými lze označit i jednotlivá povolání a pracovní prostředí. </a:t>
            </a:r>
            <a:endParaRPr lang="cs-CZ" dirty="0" smtClean="0"/>
          </a:p>
          <a:p>
            <a:r>
              <a:rPr lang="cs-CZ" dirty="0" smtClean="0"/>
              <a:t>„P</a:t>
            </a:r>
            <a:r>
              <a:rPr lang="cs-CZ" dirty="0" smtClean="0"/>
              <a:t>racovně </a:t>
            </a:r>
            <a:r>
              <a:rPr lang="cs-CZ" dirty="0"/>
              <a:t>úspěšní </a:t>
            </a:r>
            <a:r>
              <a:rPr lang="cs-CZ" dirty="0" smtClean="0"/>
              <a:t>jsou lidé</a:t>
            </a:r>
            <a:r>
              <a:rPr lang="cs-CZ" dirty="0"/>
              <a:t>, </a:t>
            </a:r>
            <a:r>
              <a:rPr lang="cs-CZ" dirty="0" smtClean="0"/>
              <a:t>kteří zvolili své zaměstnání v souladu se svým typem osobnosti. Mohou tak uplatnit své dovednosti a rozvíjet se</a:t>
            </a:r>
            <a:r>
              <a:rPr lang="cs-CZ" dirty="0" smtClean="0"/>
              <a:t>.“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75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Východiska </a:t>
            </a:r>
            <a:r>
              <a:rPr lang="cs-CZ" altLang="cs-CZ" dirty="0" err="1"/>
              <a:t>Hollandovy</a:t>
            </a:r>
            <a:r>
              <a:rPr lang="cs-CZ" altLang="cs-CZ" dirty="0"/>
              <a:t> teorie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b="1" dirty="0"/>
              <a:t>1953</a:t>
            </a:r>
            <a:r>
              <a:rPr lang="cs-CZ" altLang="cs-CZ" dirty="0"/>
              <a:t> – 10 tezí D. </a:t>
            </a:r>
            <a:r>
              <a:rPr lang="cs-CZ" altLang="cs-CZ" dirty="0" err="1"/>
              <a:t>Supera</a:t>
            </a:r>
            <a:r>
              <a:rPr lang="cs-CZ" altLang="cs-CZ" dirty="0"/>
              <a:t> – obecné principy teorie profesního vývoje = inspirace pro </a:t>
            </a:r>
            <a:r>
              <a:rPr lang="cs-CZ" altLang="cs-CZ" dirty="0" err="1"/>
              <a:t>Hollanda</a:t>
            </a:r>
            <a:r>
              <a:rPr lang="cs-CZ" altLang="cs-CZ" dirty="0"/>
              <a:t>!!!</a:t>
            </a:r>
          </a:p>
          <a:p>
            <a:r>
              <a:rPr lang="cs-CZ" altLang="cs-CZ" b="1" dirty="0"/>
              <a:t>1959</a:t>
            </a:r>
            <a:r>
              <a:rPr lang="cs-CZ" altLang="cs-CZ" dirty="0"/>
              <a:t> – </a:t>
            </a:r>
            <a:r>
              <a:rPr lang="cs-CZ" altLang="cs-CZ" dirty="0" err="1"/>
              <a:t>Holland</a:t>
            </a:r>
            <a:r>
              <a:rPr lang="cs-CZ" altLang="cs-CZ" dirty="0"/>
              <a:t> formuluje 10 základních tezí své teorie volby povolání</a:t>
            </a:r>
          </a:p>
          <a:p>
            <a:r>
              <a:rPr lang="cs-CZ" altLang="cs-CZ" b="1" dirty="0"/>
              <a:t>1966</a:t>
            </a:r>
            <a:r>
              <a:rPr lang="cs-CZ" altLang="cs-CZ" dirty="0"/>
              <a:t> – zformuloval svou typologii osobnosti = 6 základních typů orientovaných na určitý životní styl</a:t>
            </a:r>
          </a:p>
          <a:p>
            <a:r>
              <a:rPr lang="cs-CZ" altLang="cs-CZ" b="1" dirty="0"/>
              <a:t>1968</a:t>
            </a:r>
            <a:r>
              <a:rPr lang="cs-CZ" altLang="cs-CZ" dirty="0"/>
              <a:t> – popisuje první etapu volby povolání žáků - zpravidla zaměřena na profesní orientaci, NE na konkrétní povolání</a:t>
            </a:r>
            <a:r>
              <a:rPr lang="cs-CZ" altLang="cs-CZ" dirty="0" smtClean="0"/>
              <a:t>!!!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124247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 smtClean="0"/>
              <a:t>Hollandova</a:t>
            </a:r>
            <a:r>
              <a:rPr lang="cs-CZ" altLang="cs-CZ" dirty="0" smtClean="0"/>
              <a:t> </a:t>
            </a:r>
            <a:r>
              <a:rPr lang="cs-CZ" altLang="cs-CZ" dirty="0"/>
              <a:t>typologie v kariérovém poradenství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/>
              <a:t>je jednoduchá a praktická s velkým dosahem,</a:t>
            </a:r>
          </a:p>
          <a:p>
            <a:r>
              <a:rPr lang="cs-CZ" altLang="cs-CZ" dirty="0" smtClean="0"/>
              <a:t>je </a:t>
            </a:r>
            <a:r>
              <a:rPr lang="cs-CZ" altLang="cs-CZ" dirty="0"/>
              <a:t>zkoumána a rozvíjena dalšími autory,</a:t>
            </a:r>
          </a:p>
          <a:p>
            <a:r>
              <a:rPr lang="cs-CZ" altLang="cs-CZ" dirty="0"/>
              <a:t>poskytuje základní informace o klientovi,</a:t>
            </a:r>
          </a:p>
          <a:p>
            <a:r>
              <a:rPr lang="cs-CZ" altLang="cs-CZ" dirty="0" smtClean="0"/>
              <a:t>je </a:t>
            </a:r>
            <a:r>
              <a:rPr lang="cs-CZ" altLang="cs-CZ" dirty="0"/>
              <a:t>základem mnoha </a:t>
            </a:r>
            <a:r>
              <a:rPr lang="cs-CZ" altLang="cs-CZ" dirty="0" smtClean="0"/>
              <a:t>zájmových dotazníků, které jsou:</a:t>
            </a:r>
            <a:endParaRPr lang="cs-CZ" altLang="cs-CZ" dirty="0"/>
          </a:p>
          <a:p>
            <a:pPr lvl="1"/>
            <a:r>
              <a:rPr lang="cs-CZ" altLang="cs-CZ" dirty="0" smtClean="0"/>
              <a:t>pro </a:t>
            </a:r>
            <a:r>
              <a:rPr lang="cs-CZ" altLang="cs-CZ" dirty="0"/>
              <a:t>klienty </a:t>
            </a:r>
            <a:r>
              <a:rPr lang="cs-CZ" altLang="cs-CZ" dirty="0" smtClean="0"/>
              <a:t>snadno pochopitelné</a:t>
            </a:r>
          </a:p>
          <a:p>
            <a:pPr lvl="1"/>
            <a:r>
              <a:rPr lang="cs-CZ" altLang="cs-CZ" dirty="0" smtClean="0"/>
              <a:t>snadno vyhodnotitelné,</a:t>
            </a:r>
            <a:endParaRPr lang="cs-CZ" altLang="cs-CZ" dirty="0"/>
          </a:p>
          <a:p>
            <a:pPr lvl="1"/>
            <a:r>
              <a:rPr lang="cs-CZ" altLang="cs-CZ" dirty="0" smtClean="0"/>
              <a:t>cenným </a:t>
            </a:r>
            <a:r>
              <a:rPr lang="cs-CZ" altLang="cs-CZ" dirty="0"/>
              <a:t>podkladem </a:t>
            </a:r>
            <a:r>
              <a:rPr lang="cs-CZ" altLang="cs-CZ" dirty="0" smtClean="0"/>
              <a:t>pro:</a:t>
            </a:r>
          </a:p>
          <a:p>
            <a:pPr lvl="2"/>
            <a:r>
              <a:rPr lang="cs-CZ" altLang="cs-CZ" dirty="0" smtClean="0"/>
              <a:t>individuální </a:t>
            </a:r>
            <a:r>
              <a:rPr lang="cs-CZ" altLang="cs-CZ" dirty="0"/>
              <a:t>konzultace o volbě povolání</a:t>
            </a:r>
          </a:p>
          <a:p>
            <a:pPr lvl="2"/>
            <a:r>
              <a:rPr lang="cs-CZ" altLang="cs-CZ" dirty="0" smtClean="0"/>
              <a:t>pro </a:t>
            </a:r>
            <a:r>
              <a:rPr lang="cs-CZ" altLang="cs-CZ" dirty="0"/>
              <a:t>skupinové aktivity k volbě </a:t>
            </a:r>
            <a:r>
              <a:rPr lang="cs-CZ" altLang="cs-CZ" dirty="0" smtClean="0"/>
              <a:t>povolání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8724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adpis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Shoda zájmů v RIASEC kódu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43" name="Zástupný symbol pro obsah 4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618856" cy="3817590"/>
          </a:xfrm>
        </p:spPr>
        <p:txBody>
          <a:bodyPr anchor="ctr">
            <a:normAutofit fontScale="92500" lnSpcReduction="10000"/>
          </a:bodyPr>
          <a:lstStyle/>
          <a:p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Zelená spojnice: </a:t>
            </a:r>
            <a:r>
              <a:rPr lang="cs-CZ" sz="2400" dirty="0" smtClean="0"/>
              <a:t>silná shoda v zájmu </a:t>
            </a:r>
            <a:r>
              <a:rPr lang="cs-CZ" sz="2400" dirty="0"/>
              <a:t>o práci s </a:t>
            </a:r>
            <a:r>
              <a:rPr lang="cs-CZ" sz="2400" dirty="0" smtClean="0"/>
              <a:t>předměty </a:t>
            </a:r>
            <a:r>
              <a:rPr lang="cs-CZ" sz="2400" dirty="0"/>
              <a:t>a s </a:t>
            </a:r>
            <a:r>
              <a:rPr lang="cs-CZ" sz="2400" dirty="0" smtClean="0"/>
              <a:t>lidmi</a:t>
            </a:r>
            <a:r>
              <a:rPr lang="cs-CZ" sz="2400" dirty="0"/>
              <a:t>, nebo s myšlenkami a s tvrdými daty. </a:t>
            </a:r>
            <a:r>
              <a:rPr lang="cs-CZ" sz="2400" dirty="0" smtClean="0"/>
              <a:t>Např. CRI, IAS, ECR.</a:t>
            </a:r>
          </a:p>
          <a:p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</a:rPr>
              <a:t>Modrá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spojnice</a:t>
            </a:r>
            <a:r>
              <a:rPr lang="cs-CZ" sz="2400" dirty="0"/>
              <a:t>: </a:t>
            </a:r>
            <a:r>
              <a:rPr lang="cs-CZ" sz="2400" dirty="0" smtClean="0"/>
              <a:t>střední shoda v -“-. </a:t>
            </a:r>
            <a:r>
              <a:rPr lang="cs-CZ" sz="2400" dirty="0"/>
              <a:t>Např</a:t>
            </a:r>
            <a:r>
              <a:rPr lang="cs-CZ" sz="2400" dirty="0" smtClean="0"/>
              <a:t>. RAE, SCI, CIS. 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Červená spojnice</a:t>
            </a:r>
            <a:r>
              <a:rPr lang="cs-CZ" sz="2400" dirty="0" smtClean="0"/>
              <a:t>: </a:t>
            </a:r>
            <a:r>
              <a:rPr lang="cs-CZ" sz="2400" dirty="0"/>
              <a:t>neshoda  </a:t>
            </a:r>
            <a:r>
              <a:rPr lang="cs-CZ" sz="2400" dirty="0" smtClean="0"/>
              <a:t>v -“-. </a:t>
            </a:r>
            <a:r>
              <a:rPr lang="cs-CZ" sz="2400" dirty="0"/>
              <a:t>Např. RS, IE, </a:t>
            </a:r>
            <a:r>
              <a:rPr lang="cs-CZ" sz="2400" dirty="0" smtClean="0"/>
              <a:t>AC. Není to špatně, </a:t>
            </a:r>
            <a:r>
              <a:rPr lang="cs-CZ" sz="2400" smtClean="0"/>
              <a:t>jen tyto </a:t>
            </a:r>
            <a:r>
              <a:rPr lang="cs-CZ" sz="2400" dirty="0"/>
              <a:t>osoby budou hledat své uplatnění obtížněji a je potřeba s nimi více poradensky pracovat</a:t>
            </a:r>
            <a:r>
              <a:rPr lang="cs-CZ" sz="2400" dirty="0" smtClean="0"/>
              <a:t>.</a:t>
            </a:r>
            <a:endParaRPr lang="en-GB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"/>
          <a:stretch/>
        </p:blipFill>
        <p:spPr bwMode="auto">
          <a:xfrm>
            <a:off x="4953239" y="1419622"/>
            <a:ext cx="3867204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4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Protipóly v </a:t>
            </a:r>
            <a:r>
              <a:rPr lang="cs-CZ" dirty="0" err="1" smtClean="0"/>
              <a:t>Hollandově</a:t>
            </a:r>
            <a:r>
              <a:rPr lang="cs-CZ" dirty="0" smtClean="0"/>
              <a:t> hexagonu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251519" y="1059582"/>
            <a:ext cx="3096345" cy="3672408"/>
          </a:xfrm>
        </p:spPr>
        <p:txBody>
          <a:bodyPr>
            <a:normAutofit fontScale="92500" lnSpcReduction="10000"/>
          </a:bodyPr>
          <a:lstStyle/>
          <a:p>
            <a:pPr marL="180975" indent="-180975">
              <a:spcBef>
                <a:spcPts val="1200"/>
              </a:spcBef>
            </a:pPr>
            <a:r>
              <a:rPr lang="cs-CZ" dirty="0" smtClean="0"/>
              <a:t>Protipóly „lidé“ – „věci“, „ideje“ – „data“ naznačují:</a:t>
            </a:r>
          </a:p>
          <a:p>
            <a:pPr marL="455295" lvl="1" indent="-180975">
              <a:spcBef>
                <a:spcPts val="600"/>
              </a:spcBef>
            </a:pPr>
            <a:r>
              <a:rPr lang="cs-CZ" dirty="0" smtClean="0"/>
              <a:t>určitou míru rozporu v zájmech,</a:t>
            </a:r>
          </a:p>
          <a:p>
            <a:pPr marL="455295" lvl="1" indent="-180975">
              <a:spcBef>
                <a:spcPts val="600"/>
              </a:spcBef>
            </a:pPr>
            <a:r>
              <a:rPr lang="cs-CZ" dirty="0" smtClean="0"/>
              <a:t>komplikovanou cestu hledání vhodného povolání,</a:t>
            </a:r>
          </a:p>
          <a:p>
            <a:pPr marL="455295" lvl="1" indent="-180975">
              <a:spcBef>
                <a:spcPts val="600"/>
              </a:spcBef>
            </a:pPr>
            <a:r>
              <a:rPr lang="cs-CZ" dirty="0" smtClean="0"/>
              <a:t>větší míru poradenské podpory. 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63888" y="4702373"/>
            <a:ext cx="546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MEZERA, A. </a:t>
            </a:r>
            <a:r>
              <a:rPr lang="cs-CZ" sz="1200" dirty="0" err="1" smtClean="0"/>
              <a:t>Hollandova</a:t>
            </a:r>
            <a:r>
              <a:rPr lang="cs-CZ" sz="1200" dirty="0" smtClean="0"/>
              <a:t> teorie profesního vývoje. </a:t>
            </a:r>
            <a:r>
              <a:rPr lang="cs-CZ" sz="1200" dirty="0"/>
              <a:t>Příručka. </a:t>
            </a:r>
            <a:r>
              <a:rPr lang="cs-CZ" sz="1200" dirty="0">
                <a:hlinkClick r:id="rId2"/>
              </a:rPr>
              <a:t>https://</a:t>
            </a:r>
            <a:r>
              <a:rPr lang="cs-CZ" sz="1200" dirty="0" smtClean="0">
                <a:hlinkClick r:id="rId2"/>
              </a:rPr>
              <a:t>docplayer.cz/3818568-Hollandova-teorie-profesniho-vyvoje-prirucka.html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82848"/>
            <a:ext cx="5257800" cy="381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714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Hra je určena pro žáky posledních ročníků základních škol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obsah 6"/>
          <p:cNvSpPr txBox="1">
            <a:spLocks/>
          </p:cNvSpPr>
          <p:nvPr/>
        </p:nvSpPr>
        <p:spPr>
          <a:xfrm>
            <a:off x="467544" y="957782"/>
            <a:ext cx="4104456" cy="411827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anose="05000000000000000000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2000" dirty="0" smtClean="0"/>
              <a:t>Podněcuje žáky k přemýšlení:</a:t>
            </a:r>
            <a:endParaRPr lang="cs-CZ" sz="2000" dirty="0"/>
          </a:p>
          <a:p>
            <a:pPr>
              <a:spcBef>
                <a:spcPts val="500"/>
              </a:spcBef>
            </a:pPr>
            <a:r>
              <a:rPr lang="cs-CZ" sz="1750" dirty="0" smtClean="0"/>
              <a:t>o budoucnosti,</a:t>
            </a:r>
          </a:p>
          <a:p>
            <a:pPr>
              <a:spcBef>
                <a:spcPts val="500"/>
              </a:spcBef>
            </a:pPr>
            <a:r>
              <a:rPr lang="cs-CZ" sz="1750" dirty="0" smtClean="0"/>
              <a:t>o životní a pracovní dráze,</a:t>
            </a:r>
          </a:p>
          <a:p>
            <a:pPr>
              <a:spcBef>
                <a:spcPts val="500"/>
              </a:spcBef>
            </a:pPr>
            <a:r>
              <a:rPr lang="cs-CZ" sz="1750" dirty="0" smtClean="0"/>
              <a:t>o jejich zájmech, dovednostech a schopnostech,</a:t>
            </a:r>
            <a:endParaRPr lang="cs-CZ" sz="1750" dirty="0"/>
          </a:p>
          <a:p>
            <a:pPr>
              <a:spcBef>
                <a:spcPts val="500"/>
              </a:spcBef>
            </a:pPr>
            <a:r>
              <a:rPr lang="cs-CZ" sz="1750" dirty="0"/>
              <a:t>o samostatném vyhledávání </a:t>
            </a:r>
            <a:r>
              <a:rPr lang="cs-CZ" sz="1750" dirty="0" smtClean="0"/>
              <a:t>informací,</a:t>
            </a:r>
            <a:endParaRPr lang="cs-CZ" sz="1750" dirty="0"/>
          </a:p>
          <a:p>
            <a:pPr>
              <a:spcBef>
                <a:spcPts val="500"/>
              </a:spcBef>
            </a:pPr>
            <a:r>
              <a:rPr lang="cs-CZ" sz="1750" dirty="0"/>
              <a:t>o zdrojích kariérových informací a jejich </a:t>
            </a:r>
            <a:r>
              <a:rPr lang="cs-CZ" sz="1750" dirty="0" smtClean="0"/>
              <a:t>ověřování,</a:t>
            </a:r>
            <a:endParaRPr lang="cs-CZ" sz="1750" dirty="0"/>
          </a:p>
          <a:p>
            <a:pPr>
              <a:spcBef>
                <a:spcPts val="500"/>
              </a:spcBef>
            </a:pPr>
            <a:r>
              <a:rPr lang="cs-CZ" sz="1750" dirty="0" smtClean="0"/>
              <a:t>o </a:t>
            </a:r>
            <a:r>
              <a:rPr lang="cs-CZ" sz="1750" dirty="0"/>
              <a:t>široké škále možného uplatnění na trhu </a:t>
            </a:r>
            <a:r>
              <a:rPr lang="cs-CZ" sz="1750" dirty="0" smtClean="0"/>
              <a:t>práce,</a:t>
            </a:r>
            <a:endParaRPr lang="cs-CZ" sz="1750" dirty="0"/>
          </a:p>
          <a:p>
            <a:pPr>
              <a:spcBef>
                <a:spcPts val="500"/>
              </a:spcBef>
            </a:pPr>
            <a:r>
              <a:rPr lang="cs-CZ" sz="1750" dirty="0" smtClean="0"/>
              <a:t>o výběru střední školy,</a:t>
            </a:r>
          </a:p>
          <a:p>
            <a:pPr>
              <a:spcBef>
                <a:spcPts val="500"/>
              </a:spcBef>
            </a:pPr>
            <a:r>
              <a:rPr lang="cs-CZ" sz="1750" dirty="0" smtClean="0"/>
              <a:t>…</a:t>
            </a:r>
            <a:endParaRPr lang="cs-CZ" sz="1750" dirty="0"/>
          </a:p>
          <a:p>
            <a:pPr marL="274320" lvl="1" indent="0">
              <a:buNone/>
            </a:pPr>
            <a:endParaRPr lang="cs-CZ" sz="16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84" y="910226"/>
            <a:ext cx="3990826" cy="382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6" y="1635606"/>
            <a:ext cx="1002465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35605"/>
            <a:ext cx="969697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6"/>
          <a:srcRect l="-7127" t="-8334" r="-8153" b="-6770"/>
          <a:stretch/>
        </p:blipFill>
        <p:spPr bwMode="auto">
          <a:xfrm>
            <a:off x="7236296" y="1635606"/>
            <a:ext cx="121189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ek 14" descr="http://www.servispckupka.cz/obrazky/17/jak-opravit-nefunkcni-pripojeni-k-internetu/jak-opravit-nefunkcni-pripojeni-k-internet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6" y="3383846"/>
            <a:ext cx="996460" cy="8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b="16435"/>
          <a:stretch/>
        </p:blipFill>
        <p:spPr bwMode="auto">
          <a:xfrm>
            <a:off x="7196346" y="3383846"/>
            <a:ext cx="1173351" cy="8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16" y="3383846"/>
            <a:ext cx="828000" cy="8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773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Protilehlé typy osobnosti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19256" cy="3817590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Realistický x Sociální (R x S)</a:t>
            </a:r>
          </a:p>
          <a:p>
            <a:pPr marL="271463" indent="-271463">
              <a:buNone/>
            </a:pPr>
            <a:r>
              <a:rPr lang="cs-CZ" dirty="0" smtClean="0"/>
              <a:t>R:	pracuje s věcmi, je zaměřen na výdělek, vyhýbá se emocím</a:t>
            </a:r>
          </a:p>
          <a:p>
            <a:pPr marL="271463" indent="-271463">
              <a:buNone/>
            </a:pPr>
            <a:r>
              <a:rPr lang="cs-CZ" dirty="0" smtClean="0"/>
              <a:t>S:	pracuje s lidmi, pomáhá jim, zaměřuje se na emoce</a:t>
            </a:r>
          </a:p>
          <a:p>
            <a:pPr marL="271463" indent="-271463" algn="ctr">
              <a:buNone/>
            </a:pPr>
            <a:r>
              <a:rPr lang="cs-CZ" b="1" dirty="0" smtClean="0"/>
              <a:t>Investigativní x Podnikavý (I x E)</a:t>
            </a:r>
          </a:p>
          <a:p>
            <a:pPr marL="271463" indent="-271463">
              <a:buNone/>
            </a:pPr>
            <a:r>
              <a:rPr lang="cs-CZ" dirty="0" smtClean="0"/>
              <a:t>I:	je hloubavý, hledá pravdu v přírodě, jde si svou cestou</a:t>
            </a:r>
          </a:p>
          <a:p>
            <a:pPr marL="271463" indent="-271463">
              <a:buNone/>
            </a:pPr>
            <a:r>
              <a:rPr lang="cs-CZ" dirty="0" smtClean="0"/>
              <a:t>E:	pracuje s lidmi, působí na ně, snaží se být dominantní</a:t>
            </a:r>
          </a:p>
          <a:p>
            <a:pPr marL="271463" indent="-271463" algn="ctr">
              <a:buNone/>
            </a:pPr>
            <a:r>
              <a:rPr lang="cs-CZ" b="1" dirty="0" smtClean="0"/>
              <a:t>Umělecký x Konvenční (A x C)</a:t>
            </a:r>
          </a:p>
          <a:p>
            <a:pPr marL="271463" indent="-271463">
              <a:buNone/>
            </a:pPr>
            <a:r>
              <a:rPr lang="cs-CZ" dirty="0" smtClean="0"/>
              <a:t>A:	je kreativní, nemá rád řád, je individualistický</a:t>
            </a:r>
          </a:p>
          <a:p>
            <a:pPr marL="271463" indent="-271463">
              <a:buNone/>
            </a:pPr>
            <a:r>
              <a:rPr lang="cs-CZ" dirty="0" smtClean="0"/>
              <a:t>C:	pracuje podle zadaných instrukcí, má rád řád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03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Kvíz 1. úrovně hry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0"/>
          <a:stretch/>
        </p:blipFill>
        <p:spPr bwMode="auto">
          <a:xfrm>
            <a:off x="2066746" y="865194"/>
            <a:ext cx="6609710" cy="4138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ovéPole 4"/>
          <p:cNvSpPr txBox="1"/>
          <p:nvPr/>
        </p:nvSpPr>
        <p:spPr>
          <a:xfrm>
            <a:off x="323528" y="1563638"/>
            <a:ext cx="151216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48 položkový kvíz vytvořený na základě </a:t>
            </a:r>
            <a:r>
              <a:rPr lang="cs-CZ" dirty="0" err="1" smtClean="0"/>
              <a:t>Hollandovy</a:t>
            </a:r>
            <a:r>
              <a:rPr lang="cs-CZ" dirty="0" smtClean="0"/>
              <a:t> typologie osobnosti a pracovního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7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Shoda zájmu a pracovního prostředí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32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60725395"/>
              </p:ext>
            </p:extLst>
          </p:nvPr>
        </p:nvGraphicFramePr>
        <p:xfrm>
          <a:off x="395536" y="1131590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Osobnostní typ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Nejvhodnější typ pracovního prostředí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Kompatibilní pracovní prostředí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Výrazná neshoda pracovního prostředí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I, 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R, 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I, S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A, 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S, 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E,</a:t>
                      </a:r>
                      <a:r>
                        <a:rPr lang="cs-CZ" baseline="0" dirty="0" smtClean="0"/>
                        <a:t> R</a:t>
                      </a:r>
                      <a:endParaRPr lang="cs-CZ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192949" y="473199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MEZERA, A. </a:t>
            </a:r>
            <a:r>
              <a:rPr lang="cs-CZ" sz="1200" dirty="0" err="1" smtClean="0"/>
              <a:t>Hollandova</a:t>
            </a:r>
            <a:r>
              <a:rPr lang="cs-CZ" sz="1200" dirty="0" smtClean="0"/>
              <a:t> teorie profesního vývoje. </a:t>
            </a:r>
            <a:r>
              <a:rPr lang="cs-CZ" sz="1200" dirty="0"/>
              <a:t>Příručka. </a:t>
            </a:r>
            <a:r>
              <a:rPr lang="cs-CZ" sz="1200" dirty="0">
                <a:hlinkClick r:id="rId2"/>
              </a:rPr>
              <a:t>https://</a:t>
            </a:r>
            <a:r>
              <a:rPr lang="cs-CZ" sz="1200" dirty="0" smtClean="0">
                <a:hlinkClick r:id="rId2"/>
              </a:rPr>
              <a:t>docplayer.cz/3818568-Hollandova-teorie-profesniho-vyvoje-prirucka.html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5046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Vertikální dimenze </a:t>
            </a:r>
            <a:r>
              <a:rPr lang="cs-CZ" dirty="0" err="1" smtClean="0"/>
              <a:t>Hollandova</a:t>
            </a:r>
            <a:r>
              <a:rPr lang="cs-CZ" dirty="0" smtClean="0"/>
              <a:t> hexagonu podle </a:t>
            </a:r>
            <a:r>
              <a:rPr lang="cs-CZ" dirty="0" err="1" smtClean="0"/>
              <a:t>NemaCode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33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491629"/>
            <a:ext cx="2628000" cy="3126091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Žijí </a:t>
            </a:r>
            <a:r>
              <a:rPr lang="cs-CZ" dirty="0"/>
              <a:t>tím, co je teď a </a:t>
            </a:r>
            <a:r>
              <a:rPr lang="cs-CZ" dirty="0" smtClean="0"/>
              <a:t>tady. </a:t>
            </a:r>
          </a:p>
          <a:p>
            <a:r>
              <a:rPr lang="cs-CZ" dirty="0" smtClean="0"/>
              <a:t>Preferují objektivní a hmatatelné hodnoty.</a:t>
            </a:r>
            <a:endParaRPr lang="cs-CZ" dirty="0"/>
          </a:p>
          <a:p>
            <a:r>
              <a:rPr lang="cs-CZ" dirty="0"/>
              <a:t>Zajímají je fakta, reálné skutečnosti, spoléhají </a:t>
            </a:r>
            <a:r>
              <a:rPr lang="cs-CZ" dirty="0" smtClean="0"/>
              <a:t>sena </a:t>
            </a:r>
            <a:r>
              <a:rPr lang="cs-CZ" dirty="0"/>
              <a:t>svou zkušenost či čerpají z </a:t>
            </a:r>
            <a:r>
              <a:rPr lang="cs-CZ" dirty="0" smtClean="0"/>
              <a:t>osvědčených zkušeností </a:t>
            </a:r>
            <a:r>
              <a:rPr lang="cs-CZ" dirty="0"/>
              <a:t>jiných. </a:t>
            </a:r>
            <a:endParaRPr lang="cs-CZ" dirty="0" smtClean="0"/>
          </a:p>
          <a:p>
            <a:r>
              <a:rPr lang="cs-CZ" dirty="0" smtClean="0"/>
              <a:t>Jsou </a:t>
            </a:r>
            <a:r>
              <a:rPr lang="cs-CZ" dirty="0"/>
              <a:t>ukotveni v realitě, </a:t>
            </a:r>
            <a:r>
              <a:rPr lang="cs-CZ" dirty="0" smtClean="0"/>
              <a:t>stojí pevně </a:t>
            </a:r>
            <a:r>
              <a:rPr lang="cs-CZ" dirty="0"/>
              <a:t>nohama na </a:t>
            </a:r>
            <a:r>
              <a:rPr lang="cs-CZ" dirty="0" smtClean="0"/>
              <a:t>zemi.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402" y="1707717"/>
            <a:ext cx="2676742" cy="237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3"/>
          <p:cNvSpPr txBox="1">
            <a:spLocks/>
          </p:cNvSpPr>
          <p:nvPr/>
        </p:nvSpPr>
        <p:spPr>
          <a:xfrm>
            <a:off x="5847829" y="1491629"/>
            <a:ext cx="2988040" cy="316599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anose="05000000000000000000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Žijí </a:t>
            </a:r>
            <a:r>
              <a:rPr lang="cs-CZ" dirty="0"/>
              <a:t>tím, co bude nebo </a:t>
            </a:r>
            <a:r>
              <a:rPr lang="cs-CZ" dirty="0" smtClean="0"/>
              <a:t>co může </a:t>
            </a:r>
            <a:r>
              <a:rPr lang="cs-CZ" dirty="0"/>
              <a:t>být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Preferují subjektivní a nehmatatelné hodnoty. </a:t>
            </a:r>
          </a:p>
          <a:p>
            <a:r>
              <a:rPr lang="cs-CZ" dirty="0" smtClean="0"/>
              <a:t>Zajímají </a:t>
            </a:r>
            <a:r>
              <a:rPr lang="cs-CZ" dirty="0"/>
              <a:t>je nápady a eventuality</a:t>
            </a:r>
            <a:r>
              <a:rPr lang="cs-CZ" dirty="0" smtClean="0"/>
              <a:t>, dávají </a:t>
            </a:r>
            <a:r>
              <a:rPr lang="cs-CZ" dirty="0"/>
              <a:t>přednost řešení nových problémů</a:t>
            </a:r>
            <a:r>
              <a:rPr lang="cs-CZ" dirty="0" smtClean="0"/>
              <a:t>, nesnášejí </a:t>
            </a:r>
            <a:r>
              <a:rPr lang="cs-CZ" dirty="0"/>
              <a:t>rutinu a „párání se“ s detaily</a:t>
            </a:r>
            <a:r>
              <a:rPr lang="cs-CZ" dirty="0" smtClean="0"/>
              <a:t>.</a:t>
            </a:r>
          </a:p>
          <a:p>
            <a:r>
              <a:rPr lang="cs-CZ" dirty="0" smtClean="0"/>
              <a:t>Myslí na budoucnost </a:t>
            </a:r>
            <a:r>
              <a:rPr lang="cs-CZ" dirty="0"/>
              <a:t>a mají hlavu v oblacích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967521"/>
            <a:ext cx="1680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Levá strana </a:t>
            </a:r>
            <a:r>
              <a:rPr lang="cs-CZ" b="1" dirty="0" smtClean="0"/>
              <a:t>RCE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5436096" y="990785"/>
            <a:ext cx="172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Pravá strana </a:t>
            </a:r>
            <a:r>
              <a:rPr lang="cs-CZ" b="1" dirty="0" smtClean="0"/>
              <a:t>IAS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1197768" y="4702373"/>
            <a:ext cx="752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MEZERA, A. (2005) </a:t>
            </a:r>
            <a:r>
              <a:rPr lang="cs-CZ" sz="1200" dirty="0" err="1"/>
              <a:t>Hollandova</a:t>
            </a:r>
            <a:r>
              <a:rPr lang="cs-CZ" sz="1200" dirty="0"/>
              <a:t> teorie profesního vývoje. Příručka. Praha. Dostupné na: </a:t>
            </a:r>
            <a:r>
              <a:rPr lang="cs-CZ" sz="1200" dirty="0">
                <a:hlinkClick r:id="rId3"/>
              </a:rPr>
              <a:t>https://www.zsbystrice.cz/images/dokumenty/holland_typology.pdf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344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114300"/>
            <a:ext cx="6912768" cy="7429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Horizontální dimenze </a:t>
            </a:r>
            <a:r>
              <a:rPr lang="cs-CZ" dirty="0" err="1" smtClean="0"/>
              <a:t>Hollandova</a:t>
            </a:r>
            <a:r>
              <a:rPr lang="cs-CZ" dirty="0" smtClean="0"/>
              <a:t> hexagonu podle </a:t>
            </a:r>
            <a:r>
              <a:rPr lang="cs-CZ" dirty="0" err="1" smtClean="0"/>
              <a:t>NemaCodu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491629"/>
            <a:ext cx="2628000" cy="3126091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Jsou klidní, zdrženliví, </a:t>
            </a:r>
            <a:r>
              <a:rPr lang="cs-CZ" dirty="0"/>
              <a:t>se sklony k introspekci</a:t>
            </a:r>
            <a:r>
              <a:rPr lang="cs-CZ" dirty="0" smtClean="0"/>
              <a:t>.</a:t>
            </a:r>
          </a:p>
          <a:p>
            <a:r>
              <a:rPr lang="cs-CZ" dirty="0" smtClean="0"/>
              <a:t>Cítí </a:t>
            </a:r>
            <a:r>
              <a:rPr lang="cs-CZ" dirty="0"/>
              <a:t>se lépe ve vlastním </a:t>
            </a:r>
            <a:r>
              <a:rPr lang="cs-CZ" dirty="0" smtClean="0"/>
              <a:t>individuálním světě </a:t>
            </a:r>
            <a:r>
              <a:rPr lang="cs-CZ" dirty="0"/>
              <a:t>než ve vysoce strukturovaném sociálním </a:t>
            </a:r>
            <a:r>
              <a:rPr lang="cs-CZ" dirty="0" smtClean="0"/>
              <a:t>prostředí.</a:t>
            </a:r>
          </a:p>
          <a:p>
            <a:r>
              <a:rPr lang="cs-CZ" dirty="0"/>
              <a:t>K většině vykonávaných činností přistupuje s vážností a </a:t>
            </a:r>
            <a:r>
              <a:rPr lang="cs-CZ" dirty="0" smtClean="0"/>
              <a:t>odpovědností.</a:t>
            </a: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6084168" y="1491629"/>
            <a:ext cx="2628000" cy="316599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anose="05000000000000000000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Jsou vysoce společenští, rádi pracují </a:t>
            </a:r>
            <a:r>
              <a:rPr lang="cs-CZ" dirty="0"/>
              <a:t>v týmu podobně orientovaných lidí, </a:t>
            </a:r>
            <a:r>
              <a:rPr lang="cs-CZ" dirty="0" smtClean="0"/>
              <a:t>preferují</a:t>
            </a:r>
            <a:endParaRPr lang="cs-CZ" dirty="0"/>
          </a:p>
          <a:p>
            <a:r>
              <a:rPr lang="cs-CZ" dirty="0"/>
              <a:t>komunikaci a sociální kontakty před individuálními </a:t>
            </a:r>
            <a:r>
              <a:rPr lang="cs-CZ" dirty="0" smtClean="0"/>
              <a:t>aktivitami.</a:t>
            </a:r>
          </a:p>
          <a:p>
            <a:r>
              <a:rPr lang="cs-CZ" dirty="0" smtClean="0"/>
              <a:t>Vyhledávají </a:t>
            </a:r>
            <a:r>
              <a:rPr lang="cs-CZ" dirty="0"/>
              <a:t>vzrušení a sociální podněty okolního prostředí, které jsou jeho </a:t>
            </a:r>
            <a:r>
              <a:rPr lang="cs-CZ" dirty="0" smtClean="0"/>
              <a:t>dominantním zdrojem </a:t>
            </a:r>
            <a:r>
              <a:rPr lang="cs-CZ" dirty="0"/>
              <a:t>motivace a individuálních aktivit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967521"/>
            <a:ext cx="342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Horní pole CRIA </a:t>
            </a:r>
            <a:r>
              <a:rPr lang="cs-CZ" b="1" dirty="0"/>
              <a:t>= </a:t>
            </a:r>
            <a:r>
              <a:rPr lang="cs-CZ" b="1" dirty="0" smtClean="0"/>
              <a:t>Introverzní typy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4960844" y="990785"/>
            <a:ext cx="4003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Dolní pole ASEC </a:t>
            </a:r>
            <a:r>
              <a:rPr lang="cs-CZ" b="1" dirty="0"/>
              <a:t>= </a:t>
            </a:r>
            <a:r>
              <a:rPr lang="cs-CZ" b="1" dirty="0" smtClean="0"/>
              <a:t>Extroverzní typy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1197768" y="4702373"/>
            <a:ext cx="752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MEZERA, A. (2005) </a:t>
            </a:r>
            <a:r>
              <a:rPr lang="cs-CZ" sz="1200" dirty="0" err="1"/>
              <a:t>Hollandova</a:t>
            </a:r>
            <a:r>
              <a:rPr lang="cs-CZ" sz="1200" dirty="0"/>
              <a:t> teorie profesního vývoje. Příručka. Praha. Dostupné na: </a:t>
            </a:r>
            <a:r>
              <a:rPr lang="cs-CZ" sz="1200" dirty="0">
                <a:hlinkClick r:id="rId2"/>
              </a:rPr>
              <a:t>https://www.zsbystrice.cz/images/dokumenty/holland_typology.pdf</a:t>
            </a:r>
            <a:r>
              <a:rPr lang="cs-CZ" sz="1200" dirty="0"/>
              <a:t>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84" y="1635910"/>
            <a:ext cx="2926440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5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</a:t>
            </a:r>
            <a:r>
              <a:rPr lang="cs-CZ" dirty="0" smtClean="0"/>
              <a:t>hry s náplní kariérového poradenství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043608" y="1131590"/>
            <a:ext cx="32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www.mujzivotposkole.cz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788024" y="1131590"/>
            <a:ext cx="2951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https://cestakzamestnani.cz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218" name="Picture 2" descr="https://project.c-game.cz/wp-content/uploads/2023/02/mujzivotposkole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00920"/>
            <a:ext cx="42100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roject.c-game.cz/wp-content/uploads/2023/02/cestakzamestnani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0921"/>
            <a:ext cx="42100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9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5" name="Picture 4" descr="j041246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7654"/>
            <a:ext cx="2880320" cy="225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54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1"/>
            <a:ext cx="915951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1059026" y="1851670"/>
            <a:ext cx="4305061" cy="442674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 ekonomických sektorů města</a:t>
            </a: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547664" y="987574"/>
            <a:ext cx="3816423" cy="78319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135 zaměstnavatelů inzerujících</a:t>
            </a:r>
          </a:p>
          <a:p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608 volných pracovních míst</a:t>
            </a: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835696" y="2427734"/>
            <a:ext cx="3495743" cy="442674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ukazatel počtu obyvatel</a:t>
            </a: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857929" y="2073007"/>
            <a:ext cx="2194264" cy="3056096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Nástěnka: souhrn informací o hře, zájmový profil hráče, bonusy za správně sestavené inzeráty a </a:t>
            </a:r>
            <a:r>
              <a:rPr lang="cs-CZ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achivementy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842233" y="1157833"/>
            <a:ext cx="1580216" cy="442674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 misí</a:t>
            </a: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115616" y="483518"/>
            <a:ext cx="1728192" cy="442674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úrovně hry</a:t>
            </a: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Pravoúhlá spojnice 15"/>
          <p:cNvCxnSpPr>
            <a:stCxn id="13" idx="1"/>
          </p:cNvCxnSpPr>
          <p:nvPr/>
        </p:nvCxnSpPr>
        <p:spPr>
          <a:xfrm rot="10800000">
            <a:off x="1002436" y="286911"/>
            <a:ext cx="113181" cy="41794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ravoúhlá spojnice 20"/>
          <p:cNvCxnSpPr>
            <a:stCxn id="8" idx="1"/>
          </p:cNvCxnSpPr>
          <p:nvPr/>
        </p:nvCxnSpPr>
        <p:spPr>
          <a:xfrm rot="10800000">
            <a:off x="410954" y="1530995"/>
            <a:ext cx="648072" cy="5420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Pravoúhlá spojnice 21"/>
          <p:cNvCxnSpPr>
            <a:stCxn id="12" idx="3"/>
          </p:cNvCxnSpPr>
          <p:nvPr/>
        </p:nvCxnSpPr>
        <p:spPr>
          <a:xfrm flipH="1" flipV="1">
            <a:off x="7740352" y="123479"/>
            <a:ext cx="682097" cy="1255691"/>
          </a:xfrm>
          <a:prstGeom prst="bentConnector4">
            <a:avLst>
              <a:gd name="adj1" fmla="val -33514"/>
              <a:gd name="adj2" fmla="val 58813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56" name="Pravoúhlá spojnice 10255"/>
          <p:cNvCxnSpPr>
            <a:stCxn id="10" idx="3"/>
          </p:cNvCxnSpPr>
          <p:nvPr/>
        </p:nvCxnSpPr>
        <p:spPr>
          <a:xfrm flipV="1">
            <a:off x="5331439" y="123479"/>
            <a:ext cx="392688" cy="252559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Zaoblený obdélník 49"/>
          <p:cNvSpPr/>
          <p:nvPr/>
        </p:nvSpPr>
        <p:spPr>
          <a:xfrm>
            <a:off x="1835696" y="2993172"/>
            <a:ext cx="3534999" cy="442674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ukazatel spokojenosti obyvatel</a:t>
            </a: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2" name="Pravoúhlá spojnice 51"/>
          <p:cNvCxnSpPr>
            <a:stCxn id="50" idx="3"/>
          </p:cNvCxnSpPr>
          <p:nvPr/>
        </p:nvCxnSpPr>
        <p:spPr>
          <a:xfrm flipV="1">
            <a:off x="5370695" y="123479"/>
            <a:ext cx="1361545" cy="309103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65" name="Pravoúhlá spojnice 10264"/>
          <p:cNvCxnSpPr>
            <a:stCxn id="11" idx="0"/>
          </p:cNvCxnSpPr>
          <p:nvPr/>
        </p:nvCxnSpPr>
        <p:spPr>
          <a:xfrm rot="5400000" flipH="1" flipV="1">
            <a:off x="7521019" y="629539"/>
            <a:ext cx="1877511" cy="1009427"/>
          </a:xfrm>
          <a:prstGeom prst="bentConnector3">
            <a:avLst>
              <a:gd name="adj1" fmla="val 2145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72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Obsazování volných pracovních míst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467544" y="1004778"/>
            <a:ext cx="4104456" cy="3727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/>
              <a:t>Dvě formy:</a:t>
            </a:r>
          </a:p>
          <a:p>
            <a:r>
              <a:rPr lang="cs-CZ" sz="1600" b="1" dirty="0" smtClean="0"/>
              <a:t>Otázky na</a:t>
            </a:r>
            <a:r>
              <a:rPr lang="en-GB" sz="1600" b="1" dirty="0" smtClean="0"/>
              <a:t>:</a:t>
            </a:r>
          </a:p>
          <a:p>
            <a:pPr marL="560070" lvl="1" indent="-285750">
              <a:spcBef>
                <a:spcPts val="0"/>
              </a:spcBef>
              <a:buFontTx/>
              <a:buChar char="-"/>
            </a:pPr>
            <a:r>
              <a:rPr lang="cs-CZ" sz="1600" dirty="0" smtClean="0"/>
              <a:t>obvyklé pracovní aktivity</a:t>
            </a:r>
            <a:r>
              <a:rPr lang="en-GB" sz="1600" dirty="0" smtClean="0"/>
              <a:t>,</a:t>
            </a:r>
          </a:p>
          <a:p>
            <a:pPr marL="560070" lvl="1" indent="-285750">
              <a:spcBef>
                <a:spcPts val="0"/>
              </a:spcBef>
              <a:buFontTx/>
              <a:buChar char="-"/>
            </a:pPr>
            <a:r>
              <a:rPr lang="cs-CZ" sz="1600" dirty="0" smtClean="0"/>
              <a:t>pracovní předměty</a:t>
            </a:r>
            <a:r>
              <a:rPr lang="en-GB" sz="1600" dirty="0" smtClean="0"/>
              <a:t>,</a:t>
            </a:r>
          </a:p>
          <a:p>
            <a:pPr marL="560070" lvl="1" indent="-285750">
              <a:spcBef>
                <a:spcPts val="0"/>
              </a:spcBef>
              <a:buFontTx/>
              <a:buChar char="-"/>
            </a:pPr>
            <a:r>
              <a:rPr lang="cs-CZ" sz="1600" dirty="0" smtClean="0"/>
              <a:t>zaměstnavateli obvykle požadované min.</a:t>
            </a:r>
            <a:endParaRPr lang="en-GB" sz="1600" dirty="0" smtClean="0"/>
          </a:p>
          <a:p>
            <a:r>
              <a:rPr lang="cs-CZ" sz="1600" b="1" dirty="0" smtClean="0"/>
              <a:t>Posouzení vhodnosti 1-2 životopisů 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 smtClean="0"/>
              <a:t>Závěrečná otázka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pPr marL="0" indent="0">
              <a:buNone/>
            </a:pPr>
            <a:r>
              <a:rPr lang="cs-CZ" sz="1600" i="1" dirty="0" smtClean="0"/>
              <a:t>Bavilo by tě v budoucnu pracovat jako &lt;obsazované pracovní místo&gt;?</a:t>
            </a:r>
            <a:endParaRPr lang="en-US" sz="1600" i="1" dirty="0"/>
          </a:p>
          <a:p>
            <a:pPr marL="0" indent="0">
              <a:buNone/>
            </a:pPr>
            <a:r>
              <a:rPr lang="cs-CZ" sz="1600" dirty="0" smtClean="0"/>
              <a:t>Každé povolání má v systému svůj </a:t>
            </a:r>
            <a:r>
              <a:rPr lang="en-US" sz="1600" dirty="0" smtClean="0"/>
              <a:t>RIASEC </a:t>
            </a:r>
            <a:r>
              <a:rPr lang="cs-CZ" sz="1600" dirty="0" smtClean="0"/>
              <a:t>kód, který se přenáší do RIASEC kódu hráče.</a:t>
            </a:r>
            <a:endParaRPr lang="cs-CZ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82" y="916006"/>
            <a:ext cx="397787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57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7974"/>
            <a:ext cx="1368152" cy="40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478"/>
            <a:ext cx="7704856" cy="4945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925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114300"/>
            <a:ext cx="6635080" cy="1665362"/>
          </a:xfrm>
        </p:spPr>
        <p:txBody>
          <a:bodyPr>
            <a:normAutofit/>
          </a:bodyPr>
          <a:lstStyle/>
          <a:p>
            <a:r>
              <a:rPr lang="cs-CZ" dirty="0" smtClean="0"/>
              <a:t>Tři varianty </a:t>
            </a:r>
            <a:br>
              <a:rPr lang="cs-CZ" dirty="0" smtClean="0"/>
            </a:br>
            <a:r>
              <a:rPr lang="cs-CZ" dirty="0" smtClean="0"/>
              <a:t>vstupu </a:t>
            </a:r>
            <a:br>
              <a:rPr lang="cs-CZ" dirty="0" smtClean="0"/>
            </a:br>
            <a:r>
              <a:rPr lang="cs-CZ" dirty="0" smtClean="0"/>
              <a:t>do hry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7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04361"/>
              </p:ext>
            </p:extLst>
          </p:nvPr>
        </p:nvGraphicFramePr>
        <p:xfrm>
          <a:off x="467544" y="2067694"/>
          <a:ext cx="8136904" cy="271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520280"/>
                <a:gridCol w="3456384"/>
              </a:tblGrid>
              <a:tr h="1008111"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/>
                        <a:t>Vstup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/>
                        <a:t>Možnost</a:t>
                      </a:r>
                      <a:r>
                        <a:rPr lang="cs-CZ" sz="2400" baseline="0" dirty="0" smtClean="0"/>
                        <a:t> návratu do hry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/>
                        <a:t>Kdo vidí průběh hry a výstupy</a:t>
                      </a:r>
                      <a:endParaRPr lang="en-GB" sz="2400" dirty="0"/>
                    </a:p>
                  </a:txBody>
                  <a:tcPr anchor="ctr"/>
                </a:tc>
              </a:tr>
              <a:tr h="611479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E-mail</a:t>
                      </a:r>
                      <a:r>
                        <a:rPr lang="cs-CZ" sz="2400" baseline="0" dirty="0" smtClean="0"/>
                        <a:t> + heslo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Ano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Jen hráč</a:t>
                      </a:r>
                      <a:endParaRPr lang="en-GB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Žákovský kód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Ano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Hráč i </a:t>
                      </a:r>
                      <a:r>
                        <a:rPr lang="cs-CZ" sz="2400" dirty="0" err="1" smtClean="0"/>
                        <a:t>facilitátor</a:t>
                      </a:r>
                      <a:endParaRPr lang="en-GB" sz="2400" dirty="0"/>
                    </a:p>
                  </a:txBody>
                  <a:tcPr/>
                </a:tc>
              </a:tr>
              <a:tr h="593237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Host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Jen hráč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3478"/>
            <a:ext cx="429493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2007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Facilitátor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BF575-5B8F-4B7E-AD4D-543C085682A6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učitel</a:t>
            </a:r>
          </a:p>
          <a:p>
            <a:r>
              <a:rPr lang="cs-CZ" dirty="0" smtClean="0"/>
              <a:t>výchovný poradce</a:t>
            </a:r>
          </a:p>
          <a:p>
            <a:r>
              <a:rPr lang="cs-CZ" dirty="0" smtClean="0"/>
              <a:t>kariérový poradce</a:t>
            </a:r>
          </a:p>
          <a:p>
            <a:r>
              <a:rPr lang="cs-CZ" dirty="0" smtClean="0"/>
              <a:t>vedoucí zájmového kroužku</a:t>
            </a:r>
          </a:p>
          <a:p>
            <a:r>
              <a:rPr lang="cs-CZ" dirty="0" smtClean="0"/>
              <a:t>…</a:t>
            </a:r>
          </a:p>
          <a:p>
            <a:pPr lvl="1"/>
            <a:r>
              <a:rPr lang="cs-CZ" dirty="0" smtClean="0"/>
              <a:t>tj. každý, kdo s žáky řeší ve skupině volbu povolání a chce monitorovat průběh hry žáků a použít její výsledky pro další konzultace.</a:t>
            </a:r>
          </a:p>
        </p:txBody>
      </p:sp>
    </p:spTree>
    <p:extLst>
      <p:ext uri="{BB962C8B-B14F-4D97-AF65-F5344CB8AC3E}">
        <p14:creationId xmlns:p14="http://schemas.microsoft.com/office/powerpoint/2010/main" val="405287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/>
          <a:stretch/>
        </p:blipFill>
        <p:spPr bwMode="auto">
          <a:xfrm>
            <a:off x="395536" y="4002"/>
            <a:ext cx="7494909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84789"/>
            <a:ext cx="2171700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ovéPole 8"/>
          <p:cNvSpPr txBox="1"/>
          <p:nvPr/>
        </p:nvSpPr>
        <p:spPr>
          <a:xfrm>
            <a:off x="3707904" y="4597266"/>
            <a:ext cx="25557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Zapomněli jste své heslo?</a:t>
            </a:r>
            <a:endParaRPr lang="cs-CZ" dirty="0"/>
          </a:p>
        </p:txBody>
      </p:sp>
      <p:cxnSp>
        <p:nvCxnSpPr>
          <p:cNvPr id="4" name="Přímá spojnice se šipkou 3"/>
          <p:cNvCxnSpPr>
            <a:stCxn id="9" idx="3"/>
          </p:cNvCxnSpPr>
          <p:nvPr/>
        </p:nvCxnSpPr>
        <p:spPr>
          <a:xfrm>
            <a:off x="6263680" y="4781932"/>
            <a:ext cx="900608" cy="94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707904" y="4083918"/>
            <a:ext cx="25557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Návody ke stažení</a:t>
            </a:r>
            <a:endParaRPr lang="cs-CZ" dirty="0"/>
          </a:p>
        </p:txBody>
      </p:sp>
      <p:cxnSp>
        <p:nvCxnSpPr>
          <p:cNvPr id="13" name="Přímá spojnice se šipkou 12"/>
          <p:cNvCxnSpPr>
            <a:stCxn id="12" idx="1"/>
          </p:cNvCxnSpPr>
          <p:nvPr/>
        </p:nvCxnSpPr>
        <p:spPr>
          <a:xfrm flipH="1">
            <a:off x="2267744" y="4268584"/>
            <a:ext cx="1440160" cy="328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1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9701</TotalTime>
  <Words>1406</Words>
  <Application>Microsoft Office PowerPoint</Application>
  <PresentationFormat>Předvádění na obrazovce (16:9)</PresentationFormat>
  <Paragraphs>293</Paragraphs>
  <Slides>36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8" baseType="lpstr">
      <vt:lpstr>Původ</vt:lpstr>
      <vt:lpstr>Photo Editor Photo</vt:lpstr>
      <vt:lpstr>C-Game: Hra s náplní kariérového poradenství ve městě plném povolání  </vt:lpstr>
      <vt:lpstr>C-Game partneři</vt:lpstr>
      <vt:lpstr>Hra je určena pro žáky posledních ročníků základních škol</vt:lpstr>
      <vt:lpstr>Prezentace aplikace PowerPoint</vt:lpstr>
      <vt:lpstr>Obsazování volných pracovních míst</vt:lpstr>
      <vt:lpstr>Prezentace aplikace PowerPoint</vt:lpstr>
      <vt:lpstr>Tři varianty  vstupu  do hry</vt:lpstr>
      <vt:lpstr>Facilitátor</vt:lpstr>
      <vt:lpstr>Prezentace aplikace PowerPoint</vt:lpstr>
      <vt:lpstr>Vstup do facilitátorského „back office“</vt:lpstr>
      <vt:lpstr>Prostředí pro facilitátora</vt:lpstr>
      <vt:lpstr>Výsledky hry žáků lze stáhnout v pdf</vt:lpstr>
      <vt:lpstr>https://play.c-game.eu/</vt:lpstr>
      <vt:lpstr>Reflexe po C-Game</vt:lpstr>
      <vt:lpstr>Tři fáze aktivity se C-Game</vt:lpstr>
      <vt:lpstr>Úvod k první volbě povolání</vt:lpstr>
      <vt:lpstr>Kvíz 1. úrovně hry</vt:lpstr>
      <vt:lpstr>Vztah jednotlivců k …</vt:lpstr>
      <vt:lpstr>Vztah jednotlivců k …</vt:lpstr>
      <vt:lpstr>Základ Hollandovy typologie osobnosti a pracovního prostředí</vt:lpstr>
      <vt:lpstr>Typy osobnosti a pracovního prostředí</vt:lpstr>
      <vt:lpstr>Typy osobnosti a pracovního prostředí</vt:lpstr>
      <vt:lpstr>Hollandův hexagon</vt:lpstr>
      <vt:lpstr>John Lewis Holland</vt:lpstr>
      <vt:lpstr>Hollandovy hypotézy</vt:lpstr>
      <vt:lpstr>Východiska Hollandovy teorie</vt:lpstr>
      <vt:lpstr>Hollandova typologie v kariérovém poradenství</vt:lpstr>
      <vt:lpstr>Shoda zájmů v RIASEC kódu</vt:lpstr>
      <vt:lpstr>Protipóly v Hollandově hexagonu</vt:lpstr>
      <vt:lpstr>Protilehlé typy osobnosti</vt:lpstr>
      <vt:lpstr>Kvíz 1. úrovně hry</vt:lpstr>
      <vt:lpstr>Shoda zájmu a pracovního prostředí</vt:lpstr>
      <vt:lpstr>Vertikální dimenze Hollandova hexagonu podle NemaCode</vt:lpstr>
      <vt:lpstr>Horizontální dimenze Hollandova hexagonu podle NemaCodu</vt:lpstr>
      <vt:lpstr>Další hry s náplní kariérového poradenství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Prague</dc:title>
  <dc:creator>Zuzana Freibergova</dc:creator>
  <cp:lastModifiedBy>ZFreibergová</cp:lastModifiedBy>
  <cp:revision>493</cp:revision>
  <cp:lastPrinted>2022-09-20T20:24:38Z</cp:lastPrinted>
  <dcterms:created xsi:type="dcterms:W3CDTF">2020-01-13T12:11:18Z</dcterms:created>
  <dcterms:modified xsi:type="dcterms:W3CDTF">2023-10-31T15:20:52Z</dcterms:modified>
</cp:coreProperties>
</file>